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620" r:id="rId3"/>
    <p:sldId id="621" r:id="rId4"/>
    <p:sldId id="490" r:id="rId5"/>
    <p:sldId id="632" r:id="rId6"/>
    <p:sldId id="633" r:id="rId7"/>
    <p:sldId id="631" r:id="rId8"/>
    <p:sldId id="625" r:id="rId9"/>
    <p:sldId id="623" r:id="rId10"/>
    <p:sldId id="622" r:id="rId11"/>
    <p:sldId id="49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53ED253-99D7-409E-8DC8-603E7598EA5B}">
          <p14:sldIdLst>
            <p14:sldId id="256"/>
            <p14:sldId id="620"/>
            <p14:sldId id="621"/>
            <p14:sldId id="490"/>
            <p14:sldId id="632"/>
            <p14:sldId id="633"/>
            <p14:sldId id="631"/>
            <p14:sldId id="625"/>
            <p14:sldId id="623"/>
            <p14:sldId id="622"/>
            <p14:sldId id="4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ryl Weinmann" initials="SW" lastIdx="0" clrIdx="0">
    <p:extLst>
      <p:ext uri="{19B8F6BF-5375-455C-9EA6-DF929625EA0E}">
        <p15:presenceInfo xmlns:p15="http://schemas.microsoft.com/office/powerpoint/2012/main" userId="S-1-5-21-1856053756-1565420796-2044928816-108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3350"/>
    <a:srgbClr val="009900"/>
    <a:srgbClr val="9966FF"/>
    <a:srgbClr val="CC00FF"/>
    <a:srgbClr val="FF66CC"/>
    <a:srgbClr val="41ACA5"/>
    <a:srgbClr val="C5E4F9"/>
    <a:srgbClr val="72CAC4"/>
    <a:srgbClr val="29927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4" autoAdjust="0"/>
    <p:restoredTop sz="76381" autoAdjust="0"/>
  </p:normalViewPr>
  <p:slideViewPr>
    <p:cSldViewPr>
      <p:cViewPr varScale="1">
        <p:scale>
          <a:sx n="85" d="100"/>
          <a:sy n="85" d="100"/>
        </p:scale>
        <p:origin x="23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42" y="7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JBSTWFS\FINANCE$\BUDGET\2020%20Budget\Budget%20Presentation\FY2020%20Support\Support\JC%20Chart%20in%20Microsoft%20PowerPoin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3666093130438"/>
          <c:y val="2.6917932777902713E-2"/>
          <c:w val="0.88512036101960112"/>
          <c:h val="0.769908965224433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'GF Projection'!$M$56</c:f>
              <c:strCache>
                <c:ptCount val="1"/>
                <c:pt idx="0">
                  <c:v>Committed, Stabilization Fund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-1.439128708419379E-3"/>
                  <c:y val="-2.424488633348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30-4EC1-8753-F1992E8B28B7}"/>
                </c:ext>
              </c:extLst>
            </c:dLbl>
            <c:dLbl>
              <c:idx val="6"/>
              <c:layout>
                <c:manualLayout>
                  <c:x val="-1.055348861360775E-16"/>
                  <c:y val="-2.666937496683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30-4EC1-8753-F1992E8B28B7}"/>
                </c:ext>
              </c:extLst>
            </c:dLbl>
            <c:dLbl>
              <c:idx val="7"/>
              <c:layout>
                <c:manualLayout>
                  <c:x val="0"/>
                  <c:y val="-2.666937496683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E30-4EC1-8753-F1992E8B28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Projection'!$V$56:$AC$56</c:f>
              <c:numCache>
                <c:formatCode>"$"#,##0_);[Red]\("$"#,##0\)</c:formatCode>
                <c:ptCount val="8"/>
                <c:pt idx="0">
                  <c:v>12849272</c:v>
                </c:pt>
                <c:pt idx="1">
                  <c:v>13727248</c:v>
                </c:pt>
                <c:pt idx="2">
                  <c:v>14061197</c:v>
                </c:pt>
                <c:pt idx="3">
                  <c:v>15213869</c:v>
                </c:pt>
                <c:pt idx="4">
                  <c:v>16493516</c:v>
                </c:pt>
                <c:pt idx="5">
                  <c:v>18706161</c:v>
                </c:pt>
                <c:pt idx="6">
                  <c:v>19990810</c:v>
                </c:pt>
                <c:pt idx="7">
                  <c:v>20080053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F511-4CD6-B547-C7E6127957D1}"/>
            </c:ext>
          </c:extLst>
        </c:ser>
        <c:ser>
          <c:idx val="1"/>
          <c:order val="1"/>
          <c:tx>
            <c:strRef>
              <c:f>'GF Projection'!$M$57</c:f>
              <c:strCache>
                <c:ptCount val="1"/>
                <c:pt idx="0">
                  <c:v>Assigned, Emergencies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Projection'!$V$57:$AC$57</c:f>
              <c:numCache>
                <c:formatCode>"$"#,##0_);[Red]\("$"#,##0\)</c:formatCode>
                <c:ptCount val="8"/>
                <c:pt idx="0">
                  <c:v>2000000</c:v>
                </c:pt>
                <c:pt idx="1">
                  <c:v>2000000</c:v>
                </c:pt>
                <c:pt idx="2">
                  <c:v>2000000</c:v>
                </c:pt>
                <c:pt idx="3">
                  <c:v>2000000</c:v>
                </c:pt>
                <c:pt idx="4">
                  <c:v>2000000</c:v>
                </c:pt>
                <c:pt idx="5">
                  <c:v>2000000</c:v>
                </c:pt>
                <c:pt idx="6">
                  <c:v>2000000</c:v>
                </c:pt>
                <c:pt idx="7">
                  <c:v>2000000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F511-4CD6-B547-C7E6127957D1}"/>
            </c:ext>
          </c:extLst>
        </c:ser>
        <c:ser>
          <c:idx val="2"/>
          <c:order val="2"/>
          <c:tx>
            <c:strRef>
              <c:f>'GF Projection'!$M$58</c:f>
              <c:strCache>
                <c:ptCount val="1"/>
                <c:pt idx="0">
                  <c:v>Assigned, DA &amp; Animal Control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11-4CD6-B547-C7E6127957D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11-4CD6-B547-C7E6127957D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54-4CA9-A187-AED01A3DFE3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9E-4047-BD05-36808D3432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Projection'!$V$58:$AC$58</c:f>
              <c:numCache>
                <c:formatCode>"$"#,##0_);[Red]\("$"#,##0\)</c:formatCode>
                <c:ptCount val="8"/>
                <c:pt idx="1">
                  <c:v>120711</c:v>
                </c:pt>
                <c:pt idx="2">
                  <c:v>147096</c:v>
                </c:pt>
                <c:pt idx="3">
                  <c:v>61362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F511-4CD6-B547-C7E6127957D1}"/>
            </c:ext>
          </c:extLst>
        </c:ser>
        <c:ser>
          <c:idx val="3"/>
          <c:order val="3"/>
          <c:tx>
            <c:strRef>
              <c:f>'GF Projection'!$M$59</c:f>
              <c:strCache>
                <c:ptCount val="1"/>
                <c:pt idx="0">
                  <c:v>Nonspendable, Stormwater Advance</c:v>
                </c:pt>
              </c:strCache>
            </c:strRef>
          </c:tx>
          <c:spPr>
            <a:solidFill>
              <a:srgbClr val="009900"/>
            </a:solidFill>
            <a:ln>
              <a:solidFill>
                <a:srgbClr val="009900"/>
              </a:solidFill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30-4EC1-8753-F1992E8B28B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30-4EC1-8753-F1992E8B28B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33-436A-A7D5-392D1C43BA5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9E-4047-BD05-36808D3432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Projection'!$V$59:$AC$59</c:f>
              <c:numCache>
                <c:formatCode>"$"#,##0_);[Red]\("$"#,##0\)</c:formatCode>
                <c:ptCount val="8"/>
                <c:pt idx="0">
                  <c:v>3663956</c:v>
                </c:pt>
                <c:pt idx="1">
                  <c:v>3413956</c:v>
                </c:pt>
                <c:pt idx="2">
                  <c:v>3453956</c:v>
                </c:pt>
                <c:pt idx="3">
                  <c:v>1609672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F511-4CD6-B547-C7E6127957D1}"/>
            </c:ext>
          </c:extLst>
        </c:ser>
        <c:ser>
          <c:idx val="4"/>
          <c:order val="4"/>
          <c:tx>
            <c:strRef>
              <c:f>'GF Projection'!$M$60</c:f>
              <c:strCache>
                <c:ptCount val="1"/>
                <c:pt idx="0">
                  <c:v>Nonspendable, Inventories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5.0369504794678277E-2"/>
                  <c:y val="1.6971420433437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30-4EC1-8753-F1992E8B28B7}"/>
                </c:ext>
              </c:extLst>
            </c:dLbl>
            <c:dLbl>
              <c:idx val="1"/>
              <c:layout>
                <c:manualLayout>
                  <c:x val="-5.180863350309764E-2"/>
                  <c:y val="2.9093863600178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30-4EC1-8753-F1992E8B28B7}"/>
                </c:ext>
              </c:extLst>
            </c:dLbl>
            <c:dLbl>
              <c:idx val="2"/>
              <c:layout>
                <c:manualLayout>
                  <c:x val="-6.0443405753613913E-2"/>
                  <c:y val="9.6979545333928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11-4CD6-B547-C7E6127957D1}"/>
                </c:ext>
              </c:extLst>
            </c:dLbl>
            <c:dLbl>
              <c:idx val="3"/>
              <c:layout>
                <c:manualLayout>
                  <c:x val="-5.7565148336775208E-2"/>
                  <c:y val="9.6979545333928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11-4CD6-B547-C7E6127957D1}"/>
                </c:ext>
              </c:extLst>
            </c:dLbl>
            <c:dLbl>
              <c:idx val="4"/>
              <c:layout>
                <c:manualLayout>
                  <c:x val="-5.6126076286966448E-2"/>
                  <c:y val="2.90938636001785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833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910539226795794E-2"/>
                      <c:h val="2.90575917229867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511-4CD6-B547-C7E6127957D1}"/>
                </c:ext>
              </c:extLst>
            </c:dLbl>
            <c:dLbl>
              <c:idx val="5"/>
              <c:layout>
                <c:manualLayout>
                  <c:x val="-6.7639049295710907E-2"/>
                  <c:y val="-2.182039770013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511-4CD6-B547-C7E6127957D1}"/>
                </c:ext>
              </c:extLst>
            </c:dLbl>
            <c:dLbl>
              <c:idx val="6"/>
              <c:layout>
                <c:manualLayout>
                  <c:x val="-5.3247762211517127E-2"/>
                  <c:y val="-2.42448863334821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54-4CA9-A187-AED01A3DFE38}"/>
                </c:ext>
              </c:extLst>
            </c:dLbl>
            <c:dLbl>
              <c:idx val="7"/>
              <c:layout>
                <c:manualLayout>
                  <c:x val="-5.0369448136067696E-2"/>
                  <c:y val="9.5452308310638989E-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910539226795794E-2"/>
                      <c:h val="3.39065689896831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19E-4047-BD05-36808D3432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Projection'!$V$60:$AC$60</c:f>
              <c:numCache>
                <c:formatCode>"$"#,##0_);[Red]\("$"#,##0\)</c:formatCode>
                <c:ptCount val="8"/>
                <c:pt idx="0">
                  <c:v>137535</c:v>
                </c:pt>
                <c:pt idx="1">
                  <c:v>131787</c:v>
                </c:pt>
                <c:pt idx="2">
                  <c:v>500000</c:v>
                </c:pt>
                <c:pt idx="3">
                  <c:v>173648</c:v>
                </c:pt>
                <c:pt idx="4">
                  <c:v>250384</c:v>
                </c:pt>
                <c:pt idx="5">
                  <c:v>373691</c:v>
                </c:pt>
                <c:pt idx="6">
                  <c:v>392958</c:v>
                </c:pt>
                <c:pt idx="7">
                  <c:v>78000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F511-4CD6-B547-C7E6127957D1}"/>
            </c:ext>
          </c:extLst>
        </c:ser>
        <c:ser>
          <c:idx val="5"/>
          <c:order val="5"/>
          <c:tx>
            <c:strRef>
              <c:f>'GF Projection'!$M$61</c:f>
              <c:strCache>
                <c:ptCount val="1"/>
                <c:pt idx="0">
                  <c:v>Restricted, LMIG</c:v>
                </c:pt>
              </c:strCache>
            </c:strRef>
          </c:tx>
          <c:spPr>
            <a:solidFill>
              <a:srgbClr val="9966FF"/>
            </a:solidFill>
            <a:ln>
              <a:solidFill>
                <a:srgbClr val="9966FF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3.5978217710484484E-2"/>
                  <c:y val="-1.2122443166741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30-4EC1-8753-F1992E8B28B7}"/>
                </c:ext>
              </c:extLst>
            </c:dLbl>
            <c:dLbl>
              <c:idx val="1"/>
              <c:layout>
                <c:manualLayout>
                  <c:x val="-5.180863350309764E-2"/>
                  <c:y val="4.84897726669642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30-4EC1-8753-F1992E8B28B7}"/>
                </c:ext>
              </c:extLst>
            </c:dLbl>
            <c:dLbl>
              <c:idx val="2"/>
              <c:layout>
                <c:manualLayout>
                  <c:x val="-5.0369504794678263E-2"/>
                  <c:y val="-1.21224431667411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833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F511-4CD6-B547-C7E6127957D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30-4EC1-8753-F1992E8B28B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54-4CA9-A187-AED01A3DFE3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9E-4047-BD05-36808D3432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Projection'!$U$61:$AC$61</c:f>
              <c:numCache>
                <c:formatCode>"$"#,##0_);[Red]\("$"#,##0\)</c:formatCode>
                <c:ptCount val="8"/>
                <c:pt idx="0">
                  <c:v>550443</c:v>
                </c:pt>
                <c:pt idx="1">
                  <c:v>395568</c:v>
                </c:pt>
                <c:pt idx="2">
                  <c:v>539172</c:v>
                </c:pt>
                <c:pt idx="3">
                  <c:v>1210932</c:v>
                </c:pt>
                <c:pt idx="4">
                  <c:v>1201552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F511-4CD6-B547-C7E6127957D1}"/>
            </c:ext>
          </c:extLst>
        </c:ser>
        <c:ser>
          <c:idx val="6"/>
          <c:order val="6"/>
          <c:tx>
            <c:strRef>
              <c:f>'GF Projection'!$M$62</c:f>
              <c:strCache>
                <c:ptCount val="1"/>
                <c:pt idx="0">
                  <c:v>Restricted, DPH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30-4EC1-8753-F1992E8B28B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30-4EC1-8753-F1992E8B28B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54-4CA9-A187-AED01A3DFE3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9E-4047-BD05-36808D3432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Projection'!$U$62:$AC$62</c:f>
              <c:numCache>
                <c:formatCode>General</c:formatCode>
                <c:ptCount val="8"/>
                <c:pt idx="3" formatCode="&quot;$&quot;#,##0_);[Red]\(&quot;$&quot;#,##0\)">
                  <c:v>2000000</c:v>
                </c:pt>
                <c:pt idx="4" formatCode="&quot;$&quot;#,##0_);[Red]\(&quot;$&quot;#,##0\)">
                  <c:v>0</c:v>
                </c:pt>
                <c:pt idx="5" formatCode="&quot;$&quot;#,##0_);[Red]\(&quot;$&quot;#,##0\)">
                  <c:v>0</c:v>
                </c:pt>
                <c:pt idx="6" formatCode="&quot;$&quot;#,##0_);[Red]\(&quot;$&quot;#,##0\)">
                  <c:v>0</c:v>
                </c:pt>
                <c:pt idx="7" formatCode="&quot;$&quot;#,##0_);[Red]\(&quot;$&quot;#,##0\)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F511-4CD6-B547-C7E6127957D1}"/>
            </c:ext>
          </c:extLst>
        </c:ser>
        <c:ser>
          <c:idx val="7"/>
          <c:order val="7"/>
          <c:tx>
            <c:strRef>
              <c:f>'GF Projection'!$M$63</c:f>
              <c:strCache>
                <c:ptCount val="1"/>
                <c:pt idx="0">
                  <c:v>Unassigned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1.43912870841927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9E-4047-BD05-36808D3432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Projection'!$V$63:$AC$63</c:f>
              <c:numCache>
                <c:formatCode>"$"#,##0_);[Red]\("$"#,##0\)</c:formatCode>
                <c:ptCount val="8"/>
                <c:pt idx="0">
                  <c:v>4014314</c:v>
                </c:pt>
                <c:pt idx="1">
                  <c:v>3947061</c:v>
                </c:pt>
                <c:pt idx="2">
                  <c:v>2408850</c:v>
                </c:pt>
                <c:pt idx="3">
                  <c:v>7400351</c:v>
                </c:pt>
                <c:pt idx="4">
                  <c:v>7755255</c:v>
                </c:pt>
                <c:pt idx="5">
                  <c:v>4444583</c:v>
                </c:pt>
                <c:pt idx="6">
                  <c:v>2961752</c:v>
                </c:pt>
                <c:pt idx="7">
                  <c:v>944754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7-F511-4CD6-B547-C7E6127957D1}"/>
            </c:ext>
          </c:extLst>
        </c:ser>
        <c:ser>
          <c:idx val="8"/>
          <c:order val="8"/>
          <c:tx>
            <c:strRef>
              <c:f>'GF Projection'!$M$64</c:f>
              <c:strCache>
                <c:ptCount val="1"/>
                <c:pt idx="0">
                  <c:v>Assigned, Capital Projects</c:v>
                </c:pt>
              </c:strCache>
            </c:strRef>
          </c:tx>
          <c:spPr>
            <a:solidFill>
              <a:srgbClr val="FF66CC"/>
            </a:solidFill>
            <a:ln>
              <a:solidFill>
                <a:srgbClr val="FF66CC"/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-1.439128708419379E-3"/>
                  <c:y val="-3.8791818133571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9E-4047-BD05-36808D3432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833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'GF Projection'!$V$55:$AC$55</c:f>
              <c:strCache>
                <c:ptCount val="8"/>
                <c:pt idx="0">
                  <c:v>FY2018</c:v>
                </c:pt>
                <c:pt idx="1">
                  <c:v>FY2019</c:v>
                </c:pt>
                <c:pt idx="2">
                  <c:v>FY2020</c:v>
                </c:pt>
                <c:pt idx="3">
                  <c:v>FY2021</c:v>
                </c:pt>
                <c:pt idx="4">
                  <c:v>FY2022</c:v>
                </c:pt>
                <c:pt idx="5">
                  <c:v>FY2023</c:v>
                </c:pt>
                <c:pt idx="6">
                  <c:v>FY2024</c:v>
                </c:pt>
                <c:pt idx="7">
                  <c:v>EST FY2025</c:v>
                </c:pt>
              </c:strCache>
              <c:extLst/>
            </c:strRef>
          </c:cat>
          <c:val>
            <c:numRef>
              <c:f>'GF Projection'!$V$64:$AC$64</c:f>
              <c:numCache>
                <c:formatCode>"$"#,##0_);[Red]\("$"#,##0\)</c:formatCode>
                <c:ptCount val="8"/>
                <c:pt idx="0">
                  <c:v>6358858</c:v>
                </c:pt>
                <c:pt idx="1">
                  <c:v>6060754</c:v>
                </c:pt>
                <c:pt idx="2">
                  <c:v>6361938</c:v>
                </c:pt>
                <c:pt idx="3">
                  <c:v>9362597</c:v>
                </c:pt>
                <c:pt idx="4">
                  <c:v>8058111</c:v>
                </c:pt>
                <c:pt idx="5">
                  <c:v>6975732</c:v>
                </c:pt>
                <c:pt idx="6">
                  <c:v>6061021</c:v>
                </c:pt>
                <c:pt idx="7">
                  <c:v>7132551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F511-4CD6-B547-C7E612795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374760"/>
        <c:axId val="448377712"/>
      </c:barChart>
      <c:catAx>
        <c:axId val="448374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08335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377712"/>
        <c:crosses val="autoZero"/>
        <c:auto val="1"/>
        <c:lblAlgn val="ctr"/>
        <c:lblOffset val="100"/>
        <c:noMultiLvlLbl val="0"/>
      </c:catAx>
      <c:valAx>
        <c:axId val="44837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50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08335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374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32123347155013"/>
          <c:y val="0.86634920501590429"/>
          <c:w val="0.81174870682387246"/>
          <c:h val="0.119103863184006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rgbClr val="08335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88212837031734"/>
          <c:y val="3.9811435036513035E-2"/>
          <c:w val="0.86587544738725841"/>
          <c:h val="0.78983486280470383"/>
        </c:manualLayout>
      </c:layou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marker>
          <c:cat>
            <c:strRef>
              <c:f>Sheet1!$B$2:$Q$2</c:f>
              <c:strCach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Proposed 2026</c:v>
                </c:pt>
              </c:strCache>
            </c:strRef>
          </c:cat>
          <c:val>
            <c:numRef>
              <c:f>Sheet1!$B$3:$Q$3</c:f>
              <c:numCache>
                <c:formatCode>_("$"* #,##0_);_("$"* \(#,##0\);_("$"* "-"??_);_(@_)</c:formatCode>
                <c:ptCount val="16"/>
                <c:pt idx="0">
                  <c:v>44762707</c:v>
                </c:pt>
                <c:pt idx="1">
                  <c:v>42700799</c:v>
                </c:pt>
                <c:pt idx="2">
                  <c:v>42358812</c:v>
                </c:pt>
                <c:pt idx="3">
                  <c:v>44274023</c:v>
                </c:pt>
                <c:pt idx="4">
                  <c:v>47303119</c:v>
                </c:pt>
                <c:pt idx="5">
                  <c:v>49703116</c:v>
                </c:pt>
                <c:pt idx="6">
                  <c:v>49218450</c:v>
                </c:pt>
                <c:pt idx="7">
                  <c:v>50632663</c:v>
                </c:pt>
                <c:pt idx="8">
                  <c:v>52662339</c:v>
                </c:pt>
                <c:pt idx="9">
                  <c:v>55312286</c:v>
                </c:pt>
                <c:pt idx="10">
                  <c:v>56344920</c:v>
                </c:pt>
                <c:pt idx="11">
                  <c:v>60945857</c:v>
                </c:pt>
                <c:pt idx="12">
                  <c:v>66933123</c:v>
                </c:pt>
                <c:pt idx="13">
                  <c:v>75219767</c:v>
                </c:pt>
                <c:pt idx="14">
                  <c:v>80365717</c:v>
                </c:pt>
                <c:pt idx="15">
                  <c:v>86501423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30-4CDA-8709-7328C72E21D4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Expense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Sheet1!$B$2:$Q$2</c:f>
              <c:strCach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Proposed 2026</c:v>
                </c:pt>
              </c:strCache>
            </c:strRef>
          </c:cat>
          <c:val>
            <c:numRef>
              <c:f>Sheet1!$B$4:$Q$4</c:f>
              <c:numCache>
                <c:formatCode>_("$"* #,##0_);_("$"* \(#,##0\);_("$"* "-"??_);_(@_)</c:formatCode>
                <c:ptCount val="16"/>
                <c:pt idx="0">
                  <c:v>45009005</c:v>
                </c:pt>
                <c:pt idx="1">
                  <c:v>46088688</c:v>
                </c:pt>
                <c:pt idx="2">
                  <c:v>45200684</c:v>
                </c:pt>
                <c:pt idx="3">
                  <c:v>43886938</c:v>
                </c:pt>
                <c:pt idx="4">
                  <c:v>46772642</c:v>
                </c:pt>
                <c:pt idx="5">
                  <c:v>48843322</c:v>
                </c:pt>
                <c:pt idx="6">
                  <c:v>49107628</c:v>
                </c:pt>
                <c:pt idx="7">
                  <c:v>50019064</c:v>
                </c:pt>
                <c:pt idx="8">
                  <c:v>52141144</c:v>
                </c:pt>
                <c:pt idx="9">
                  <c:v>54917809</c:v>
                </c:pt>
                <c:pt idx="10">
                  <c:v>56089753</c:v>
                </c:pt>
                <c:pt idx="11">
                  <c:v>60870821</c:v>
                </c:pt>
                <c:pt idx="12">
                  <c:v>65958394</c:v>
                </c:pt>
                <c:pt idx="13">
                  <c:v>74824644</c:v>
                </c:pt>
                <c:pt idx="14">
                  <c:v>79963238</c:v>
                </c:pt>
                <c:pt idx="15">
                  <c:v>84137730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30-4CDA-8709-7328C72E2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956464"/>
        <c:axId val="420524944"/>
      </c:lineChart>
      <c:catAx>
        <c:axId val="39295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524944"/>
        <c:crosses val="autoZero"/>
        <c:auto val="1"/>
        <c:lblAlgn val="ctr"/>
        <c:lblOffset val="100"/>
        <c:noMultiLvlLbl val="0"/>
      </c:catAx>
      <c:valAx>
        <c:axId val="420524944"/>
        <c:scaling>
          <c:orientation val="minMax"/>
          <c:min val="3500000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295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771FE-853F-45DE-8A18-966C6AAE2F32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577B4-5EBE-4791-BCFC-A810F46EE2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646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0B5F3-D8EB-4CC4-8249-D90EBDEC7DDF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B4E6C-5868-4B37-93B4-3D0B7097E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208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second and final hearing for the FY2026 budget</a:t>
            </a:r>
          </a:p>
        </p:txBody>
      </p:sp>
    </p:spTree>
    <p:extLst>
      <p:ext uri="{BB962C8B-B14F-4D97-AF65-F5344CB8AC3E}">
        <p14:creationId xmlns:p14="http://schemas.microsoft.com/office/powerpoint/2010/main" val="6642581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We have a balanced budget with a positive impact to GF of $2,363,693</a:t>
            </a:r>
          </a:p>
          <a:p>
            <a:r>
              <a:rPr lang="en-US" dirty="0"/>
              <a:t>The 5-year CIP is set aside in the GF $7,132,551</a:t>
            </a:r>
          </a:p>
          <a:p>
            <a:r>
              <a:rPr lang="en-US" dirty="0"/>
              <a:t>Maintaining service levels</a:t>
            </a:r>
          </a:p>
          <a:p>
            <a:r>
              <a:rPr lang="en-US" dirty="0"/>
              <a:t>Maintaining employee benefits</a:t>
            </a:r>
          </a:p>
        </p:txBody>
      </p:sp>
    </p:spTree>
    <p:extLst>
      <p:ext uri="{BB962C8B-B14F-4D97-AF65-F5344CB8AC3E}">
        <p14:creationId xmlns:p14="http://schemas.microsoft.com/office/powerpoint/2010/main" val="132762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We request that the Board approve Resolution 2025-06 for the approval of the FY2026 budget</a:t>
            </a:r>
          </a:p>
        </p:txBody>
      </p:sp>
    </p:spTree>
    <p:extLst>
      <p:ext uri="{BB962C8B-B14F-4D97-AF65-F5344CB8AC3E}">
        <p14:creationId xmlns:p14="http://schemas.microsoft.com/office/powerpoint/2010/main" val="141474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B1F3AB-863F-49D8-B12A-2537DBB00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Retreat forecast $30,235,358</a:t>
            </a:r>
          </a:p>
          <a:p>
            <a:r>
              <a:rPr lang="en-US" dirty="0"/>
              <a:t>The $7.13M is the newest proposed GF CIP for FY2026 through FY2030</a:t>
            </a:r>
          </a:p>
          <a:p>
            <a:r>
              <a:rPr lang="en-US" dirty="0"/>
              <a:t>And as always, 3 months of expenses (FY2026) set aside in the committed section – Stabilization $20.08M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7579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B1F3AB-863F-49D8-B12A-2537DBB00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Budget Summary for the FY2026 budget has a positive net impact to the GF fund balance of </a:t>
            </a:r>
            <a:r>
              <a:rPr lang="en-US"/>
              <a:t>$2,363,693</a:t>
            </a:r>
          </a:p>
          <a:p>
            <a:endParaRPr lang="en-US" dirty="0"/>
          </a:p>
          <a:p>
            <a:r>
              <a:rPr lang="en-US" dirty="0"/>
              <a:t>VER – fund balance $11.78M</a:t>
            </a:r>
          </a:p>
          <a:p>
            <a:r>
              <a:rPr lang="en-US" dirty="0"/>
              <a:t>Estimated unassigned FY2025 $945k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28600" indent="-228600">
              <a:buAutoNum type="arabicPlain" startAt="20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133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slides are amendments to the budget provided on May 22</a:t>
            </a:r>
          </a:p>
        </p:txBody>
      </p:sp>
    </p:spTree>
    <p:extLst>
      <p:ext uri="{BB962C8B-B14F-4D97-AF65-F5344CB8AC3E}">
        <p14:creationId xmlns:p14="http://schemas.microsoft.com/office/powerpoint/2010/main" val="319608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CC7D0-8B29-3E00-CAC1-725959F79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DACA2B3-D403-0AA3-5BD7-89A499AB86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AB4A2D5-4386-4F41-F19F-73A5D1B120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Calculations are as follows:</a:t>
            </a:r>
          </a:p>
          <a:p>
            <a:endParaRPr lang="en-US" dirty="0"/>
          </a:p>
          <a:p>
            <a:r>
              <a:rPr lang="en-US" dirty="0"/>
              <a:t>County pays expenses of $955,737 + 17,418 = $973,155</a:t>
            </a:r>
          </a:p>
          <a:p>
            <a:r>
              <a:rPr lang="en-US" dirty="0"/>
              <a:t>= $973,155 – 125,000 = $848,155 Net Expense</a:t>
            </a:r>
          </a:p>
          <a:p>
            <a:r>
              <a:rPr lang="en-US" dirty="0"/>
              <a:t>= $848,155 – 630,226 = $217,927 owed to Fayette County</a:t>
            </a:r>
          </a:p>
          <a:p>
            <a:r>
              <a:rPr lang="en-US" dirty="0"/>
              <a:t>/ 12 = $18,160 per month to be paid to FC from GJC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36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2D41EB-3923-4410-E97C-6F8249E70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E60C09F-8DC9-00D3-3B14-D3414EBAE90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B54A926-1F47-B3E9-242D-F9B97F546F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11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52289-7BA0-178C-97A4-62740765D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E0A9990-C19B-6A01-DA40-28FF1D04A8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4DC4749-5135-ED9A-7119-688A936D0D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We will have these changes ready at the next hearing on June 26.</a:t>
            </a:r>
          </a:p>
          <a:p>
            <a:endParaRPr lang="en-US" dirty="0"/>
          </a:p>
          <a:p>
            <a:r>
              <a:rPr lang="en-US" dirty="0"/>
              <a:t>The County will transfer a portion of the fund balance next week and the remainder in early July.</a:t>
            </a:r>
          </a:p>
          <a:p>
            <a:r>
              <a:rPr lang="en-US" dirty="0"/>
              <a:t>GJC has requested that we retain the ARPA Judicial Grant management and tracking</a:t>
            </a:r>
          </a:p>
          <a:p>
            <a:r>
              <a:rPr lang="en-US" dirty="0"/>
              <a:t>And has asked that we retain 10 people on our payroll, these will be paid from General Fund, and any reimbursements will go back to the GF as well.</a:t>
            </a:r>
          </a:p>
        </p:txBody>
      </p:sp>
    </p:spTree>
    <p:extLst>
      <p:ext uri="{BB962C8B-B14F-4D97-AF65-F5344CB8AC3E}">
        <p14:creationId xmlns:p14="http://schemas.microsoft.com/office/powerpoint/2010/main" val="1038309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Stabilization Fund will vary each year based upon the next year’s anticipated M&amp;O budget FY2025 $20,080,053</a:t>
            </a:r>
          </a:p>
          <a:p>
            <a:r>
              <a:rPr lang="en-US" dirty="0"/>
              <a:t>Emergency Fund has remained at a constant $2M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Non-spendable Other is an estimate based upon previous years’ inventories.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Unassigned estimated at $945kM</a:t>
            </a:r>
          </a:p>
          <a:p>
            <a:r>
              <a:rPr lang="en-US" dirty="0"/>
              <a:t>GF 5-year CIP is set aside at $7,132,551</a:t>
            </a:r>
          </a:p>
        </p:txBody>
      </p:sp>
    </p:spTree>
    <p:extLst>
      <p:ext uri="{BB962C8B-B14F-4D97-AF65-F5344CB8AC3E}">
        <p14:creationId xmlns:p14="http://schemas.microsoft.com/office/powerpoint/2010/main" val="431351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Shows the continuing trend of the budget.  Want the blue line to be higher than the red line… variance of $2,363,693</a:t>
            </a:r>
          </a:p>
        </p:txBody>
      </p:sp>
    </p:spTree>
    <p:extLst>
      <p:ext uri="{BB962C8B-B14F-4D97-AF65-F5344CB8AC3E}">
        <p14:creationId xmlns:p14="http://schemas.microsoft.com/office/powerpoint/2010/main" val="163555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83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72CA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rgbClr val="083350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rgbClr val="0833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7599" y="6398324"/>
            <a:ext cx="98401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020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9981" y="6546050"/>
            <a:ext cx="98401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98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7599" y="6377877"/>
            <a:ext cx="98401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50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0C40AAE-6DBE-410D-A839-3F526508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DEAE80-6B41-4466-9DF7-5363D080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540291"/>
            <a:ext cx="902339" cy="39390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5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43800" cy="1450757"/>
          </a:xfrm>
        </p:spPr>
        <p:txBody>
          <a:bodyPr>
            <a:normAutofit/>
          </a:bodyPr>
          <a:lstStyle>
            <a:lvl1pPr>
              <a:defRPr sz="44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ibre Baskerville" panose="02000000000000000000" pitchFamily="2" charset="0"/>
              </a:defRPr>
            </a:lvl1pPr>
            <a:lvl2pPr>
              <a:defRPr>
                <a:latin typeface="Libre Baskerville" panose="02000000000000000000" pitchFamily="2" charset="0"/>
              </a:defRPr>
            </a:lvl2pPr>
            <a:lvl3pPr>
              <a:defRPr>
                <a:latin typeface="Libre Baskerville" panose="02000000000000000000" pitchFamily="2" charset="0"/>
              </a:defRPr>
            </a:lvl3pPr>
            <a:lvl4pPr>
              <a:defRPr>
                <a:latin typeface="Libre Baskerville" panose="02000000000000000000" pitchFamily="2" charset="0"/>
              </a:defRPr>
            </a:lvl4pPr>
            <a:lvl5pPr>
              <a:defRPr>
                <a:latin typeface="Libre Baskerville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2381" y="6629400"/>
            <a:ext cx="1669819" cy="2716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86307" y="6629400"/>
            <a:ext cx="3462093" cy="2673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545322"/>
            <a:ext cx="838200" cy="38887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54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1ED661A2-2098-4D07-872C-1E994603E9D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21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99631"/>
            <a:ext cx="7543800" cy="1450757"/>
          </a:xfrm>
        </p:spPr>
        <p:txBody>
          <a:bodyPr>
            <a:normAutofit/>
          </a:bodyPr>
          <a:lstStyle>
            <a:lvl1pPr>
              <a:defRPr sz="44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4838" y="6536007"/>
            <a:ext cx="98401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1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6977" y="6521630"/>
            <a:ext cx="98401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8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9981" y="6571396"/>
            <a:ext cx="98401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0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47581" y="6398324"/>
            <a:ext cx="98401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9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D661A2-2098-4D07-872C-1E994603E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9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ED661A2-2098-4D07-872C-1E994603E9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4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35453"/>
            <a:ext cx="9144001" cy="457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-1" y="6468969"/>
            <a:ext cx="9144001" cy="65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86604"/>
            <a:ext cx="775716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69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3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153400" cy="40386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FAYETTE COUNTY, GEORGIA</a:t>
            </a:r>
            <a:br>
              <a:rPr lang="en-US" sz="4400" dirty="0"/>
            </a:br>
            <a:br>
              <a:rPr lang="en-US" sz="4400"/>
            </a:br>
            <a:r>
              <a:rPr lang="en-US" sz="5400" b="1">
                <a:solidFill>
                  <a:schemeClr val="tx1"/>
                </a:solidFill>
              </a:rPr>
              <a:t>FY2026 </a:t>
            </a:r>
            <a:r>
              <a:rPr lang="en-US" sz="5400" b="1" dirty="0">
                <a:solidFill>
                  <a:schemeClr val="tx1"/>
                </a:solidFill>
              </a:rPr>
              <a:t>Budget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95800"/>
            <a:ext cx="7010400" cy="1524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SECOND public hearing</a:t>
            </a:r>
          </a:p>
          <a:p>
            <a:r>
              <a:rPr lang="en-US" sz="3200" dirty="0">
                <a:solidFill>
                  <a:schemeClr val="tx1"/>
                </a:solidFill>
              </a:rPr>
              <a:t>June 26, 2025</a:t>
            </a:r>
          </a:p>
        </p:txBody>
      </p:sp>
    </p:spTree>
    <p:extLst>
      <p:ext uri="{BB962C8B-B14F-4D97-AF65-F5344CB8AC3E}">
        <p14:creationId xmlns:p14="http://schemas.microsoft.com/office/powerpoint/2010/main" val="2493925693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b="1" dirty="0"/>
              <a:t>FY2026 Budget Highlights</a:t>
            </a:r>
          </a:p>
        </p:txBody>
      </p:sp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8763000" cy="5105400"/>
          </a:xfrm>
        </p:spPr>
        <p:txBody>
          <a:bodyPr>
            <a:normAutofit/>
          </a:bodyPr>
          <a:lstStyle/>
          <a:p>
            <a:pPr marL="285750" lvl="1" indent="-28575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Significant operational budget considerations:</a:t>
            </a:r>
            <a:br>
              <a:rPr lang="en-US" sz="16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en-US" sz="1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742950" lvl="2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Millage Rate remains at 3.763</a:t>
            </a:r>
          </a:p>
          <a:p>
            <a:pPr marL="742950" lvl="2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General Fund impact from maintenance &amp; operations is positive</a:t>
            </a:r>
          </a:p>
          <a:p>
            <a:pPr marL="742950" lvl="2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Proposed Budget increases General Fund Balance $2,363,693</a:t>
            </a:r>
          </a:p>
          <a:p>
            <a:pPr marL="742950" lvl="2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Funds Rolling 5 Year Capital Improvement Program of $7,132,551</a:t>
            </a:r>
          </a:p>
          <a:p>
            <a:pPr marL="742950" lvl="2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Changes in Personnel levels protect the existing outstanding service delivery to our Citizens.</a:t>
            </a:r>
          </a:p>
          <a:p>
            <a:pPr marL="742950" lvl="2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Budget continues to maintain the commitment to balance current year revenues with current year expenses. </a:t>
            </a:r>
          </a:p>
          <a:p>
            <a:pPr marL="742950" lvl="2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Maintains Employee Benefits – Medical/Dental/Vision &amp; Retirement</a:t>
            </a:r>
          </a:p>
          <a:p>
            <a:pPr marL="742950" lvl="1" indent="-342900">
              <a:buClr>
                <a:schemeClr val="accent3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County-Wide departmental cooperation continues to yield positive results.</a:t>
            </a:r>
          </a:p>
          <a:p>
            <a:pPr marL="400050" lvl="1" indent="0">
              <a:buClr>
                <a:schemeClr val="accent3">
                  <a:lumMod val="50000"/>
                </a:schemeClr>
              </a:buClr>
              <a:buSzPct val="120000"/>
              <a:buNone/>
              <a:defRPr/>
            </a:pPr>
            <a:endParaRPr lang="en-US" sz="800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lvl="1" indent="-342900">
              <a:buClr>
                <a:schemeClr val="accent3">
                  <a:lumMod val="50000"/>
                </a:schemeClr>
              </a:buClr>
              <a:buSzPct val="120000"/>
              <a:defRPr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857250" lvl="3" indent="0" eaLnBrk="1" hangingPunct="1">
              <a:buClr>
                <a:schemeClr val="accent3">
                  <a:lumMod val="50000"/>
                </a:schemeClr>
              </a:buClr>
              <a:buSzPct val="120000"/>
              <a:buNone/>
              <a:defRPr/>
            </a:pP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accent3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400050" lvl="2" indent="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None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1200150" lvl="3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1200150" lvl="3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  <a:p>
            <a:pPr marL="342900" lvl="1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marL="285750" lvl="1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AA959AE-18FC-4CA8-8594-05638360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93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b="1" dirty="0"/>
              <a:t>FY2026 Final Budget</a:t>
            </a:r>
          </a:p>
        </p:txBody>
      </p:sp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382000" cy="5105400"/>
          </a:xfrm>
        </p:spPr>
        <p:txBody>
          <a:bodyPr>
            <a:normAutofit/>
          </a:bodyPr>
          <a:lstStyle/>
          <a:p>
            <a:pPr marL="674370" lvl="3" indent="0">
              <a:buClr>
                <a:schemeClr val="accent3">
                  <a:lumMod val="50000"/>
                </a:schemeClr>
              </a:buClr>
              <a:buSzPct val="120000"/>
              <a:buNone/>
              <a:defRPr/>
            </a:pPr>
            <a:endParaRPr lang="en-US" sz="2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017270" lvl="3" indent="-342900">
              <a:buClr>
                <a:schemeClr val="accent3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Adoption of the FY2026 Budget</a:t>
            </a:r>
          </a:p>
          <a:p>
            <a:pPr marL="1017270" lvl="3" indent="-342900">
              <a:buClr>
                <a:schemeClr val="accent3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8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1017270" lvl="3" indent="-342900">
              <a:buClr>
                <a:schemeClr val="accent3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28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Approval of the 2025-06 Budget Resolution</a:t>
            </a:r>
            <a:endParaRPr lang="en-US" sz="2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400050" lvl="1" indent="0">
              <a:buClr>
                <a:schemeClr val="accent3">
                  <a:lumMod val="50000"/>
                </a:schemeClr>
              </a:buClr>
              <a:buSzPct val="120000"/>
              <a:buNone/>
              <a:defRPr/>
            </a:pPr>
            <a:endParaRPr lang="en-US" sz="800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lvl="1" indent="-342900">
              <a:buClr>
                <a:schemeClr val="accent3">
                  <a:lumMod val="50000"/>
                </a:schemeClr>
              </a:buClr>
              <a:buSzPct val="120000"/>
              <a:defRPr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857250" lvl="3" indent="0" eaLnBrk="1" hangingPunct="1">
              <a:buClr>
                <a:schemeClr val="accent3">
                  <a:lumMod val="50000"/>
                </a:schemeClr>
              </a:buClr>
              <a:buSzPct val="120000"/>
              <a:buNone/>
              <a:defRPr/>
            </a:pP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accent3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400050" lvl="2" indent="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None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742950" lvl="2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1200150" lvl="3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  <a:p>
            <a:pPr marL="1200150" lvl="3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100" dirty="0">
              <a:solidFill>
                <a:schemeClr val="bg2">
                  <a:lumMod val="50000"/>
                </a:schemeClr>
              </a:solidFill>
            </a:endParaRPr>
          </a:p>
          <a:p>
            <a:pPr marL="342900" lvl="1" indent="-342900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marL="285750" lvl="1" eaLnBrk="1" hangingPunct="1">
              <a:buClr>
                <a:schemeClr val="tx1">
                  <a:lumMod val="50000"/>
                </a:schemeClr>
              </a:buClr>
              <a:buSzPct val="120000"/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CEECD5-024A-49F2-8C88-3B8D12B1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5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81498"/>
            <a:ext cx="8344930" cy="132602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General Fund Balance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Financial Projection – FY2025</a:t>
            </a:r>
            <a:endParaRPr lang="en-US" sz="40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64EA08-7F47-4BA3-B303-E64AA6B4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7C7C67-ADA1-4B05-A3F7-23AF377490CF}"/>
              </a:ext>
            </a:extLst>
          </p:cNvPr>
          <p:cNvSpPr txBox="1"/>
          <p:nvPr/>
        </p:nvSpPr>
        <p:spPr>
          <a:xfrm>
            <a:off x="457200" y="21336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05FAAE-74AB-0DC8-629A-25128225B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120" y="1851315"/>
            <a:ext cx="6659880" cy="427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AE28A43-5CEA-47EA-8C0A-90C5F6A8F932}"/>
              </a:ext>
            </a:extLst>
          </p:cNvPr>
          <p:cNvSpPr/>
          <p:nvPr/>
        </p:nvSpPr>
        <p:spPr>
          <a:xfrm>
            <a:off x="838200" y="1600200"/>
            <a:ext cx="7620000" cy="3048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81498"/>
            <a:ext cx="8344930" cy="73290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FY2026 Budget Summary</a:t>
            </a:r>
            <a:endParaRPr lang="en-US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01C8104-A880-4CD8-BCB1-ADB00892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61AE3F-B93F-E98A-3988-8B66AA347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599" y="914400"/>
            <a:ext cx="6688932" cy="550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1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22020" y="2627282"/>
            <a:ext cx="7772400" cy="3962400"/>
          </a:xfrm>
        </p:spPr>
        <p:txBody>
          <a:bodyPr>
            <a:normAutofit/>
          </a:bodyPr>
          <a:lstStyle/>
          <a:p>
            <a:r>
              <a:rPr lang="en-US" sz="5000" dirty="0"/>
              <a:t>Fayette County, Georgia</a:t>
            </a:r>
            <a:br>
              <a:rPr lang="en-US" sz="5000" dirty="0">
                <a:latin typeface="Georgia" pitchFamily="18" charset="0"/>
              </a:rPr>
            </a:br>
            <a:br>
              <a:rPr lang="en-US" sz="5000" dirty="0">
                <a:latin typeface="Georgia" pitchFamily="18" charset="0"/>
              </a:rPr>
            </a:br>
            <a:r>
              <a:rPr lang="en-US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FY2026 Proposed Budget Items Presented on May 22</a:t>
            </a:r>
            <a:br>
              <a:rPr lang="en-US" sz="5000" dirty="0">
                <a:latin typeface="Georgia" pitchFamily="18" charset="0"/>
              </a:rPr>
            </a:br>
            <a:endParaRPr lang="en-US" sz="5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4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4BDE5F-5707-87BE-7CFD-41C286AA2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8B1D7AB-3193-0ED5-2906-3B2480321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1766"/>
            <a:ext cx="9117842" cy="7620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Budget Discussion Item #6</a:t>
            </a:r>
            <a:br>
              <a:rPr lang="en-US" b="1" dirty="0"/>
            </a:br>
            <a:r>
              <a:rPr lang="en-US" b="1" dirty="0"/>
              <a:t>Griffin Circuit Transition</a:t>
            </a:r>
          </a:p>
        </p:txBody>
      </p:sp>
      <p:sp>
        <p:nvSpPr>
          <p:cNvPr id="8397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342DAB0-3017-3BF4-AF03-34940BB699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8565" y="1497808"/>
            <a:ext cx="8616835" cy="5157252"/>
          </a:xfrm>
        </p:spPr>
        <p:txBody>
          <a:bodyPr>
            <a:normAutofit/>
          </a:bodyPr>
          <a:lstStyle/>
          <a:p>
            <a:pPr marL="749808" lvl="4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22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4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871400" lvl="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2000" b="1" dirty="0">
              <a:solidFill>
                <a:schemeClr val="tx2">
                  <a:lumMod val="5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000" b="1" dirty="0"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marL="566928" lvl="3" indent="0"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4800" dirty="0"/>
          </a:p>
          <a:p>
            <a:pPr lvl="2">
              <a:buClr>
                <a:schemeClr val="accent3">
                  <a:lumMod val="50000"/>
                </a:schemeClr>
              </a:buClr>
              <a:defRPr/>
            </a:pPr>
            <a:endParaRPr lang="en-US" sz="4800" dirty="0"/>
          </a:p>
          <a:p>
            <a:pPr lvl="2">
              <a:buClr>
                <a:schemeClr val="accent3">
                  <a:lumMod val="50000"/>
                </a:schemeClr>
              </a:buClr>
              <a:defRPr/>
            </a:pPr>
            <a:endParaRPr lang="en-US" sz="4800" dirty="0"/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E43F6B4-984C-6242-40BF-22CB1094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99F394-88FF-A582-07FF-EF47D449D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488845"/>
              </p:ext>
            </p:extLst>
          </p:nvPr>
        </p:nvGraphicFramePr>
        <p:xfrm>
          <a:off x="914398" y="1981200"/>
          <a:ext cx="7315203" cy="4267192"/>
        </p:xfrm>
        <a:graphic>
          <a:graphicData uri="http://schemas.openxmlformats.org/drawingml/2006/table">
            <a:tbl>
              <a:tblPr/>
              <a:tblGrid>
                <a:gridCol w="851740">
                  <a:extLst>
                    <a:ext uri="{9D8B030D-6E8A-4147-A177-3AD203B41FA5}">
                      <a16:colId xmlns:a16="http://schemas.microsoft.com/office/drawing/2014/main" val="314524223"/>
                    </a:ext>
                  </a:extLst>
                </a:gridCol>
                <a:gridCol w="851740">
                  <a:extLst>
                    <a:ext uri="{9D8B030D-6E8A-4147-A177-3AD203B41FA5}">
                      <a16:colId xmlns:a16="http://schemas.microsoft.com/office/drawing/2014/main" val="2148039672"/>
                    </a:ext>
                  </a:extLst>
                </a:gridCol>
                <a:gridCol w="851740">
                  <a:extLst>
                    <a:ext uri="{9D8B030D-6E8A-4147-A177-3AD203B41FA5}">
                      <a16:colId xmlns:a16="http://schemas.microsoft.com/office/drawing/2014/main" val="3858260364"/>
                    </a:ext>
                  </a:extLst>
                </a:gridCol>
                <a:gridCol w="851740">
                  <a:extLst>
                    <a:ext uri="{9D8B030D-6E8A-4147-A177-3AD203B41FA5}">
                      <a16:colId xmlns:a16="http://schemas.microsoft.com/office/drawing/2014/main" val="2636834117"/>
                    </a:ext>
                  </a:extLst>
                </a:gridCol>
                <a:gridCol w="532337">
                  <a:extLst>
                    <a:ext uri="{9D8B030D-6E8A-4147-A177-3AD203B41FA5}">
                      <a16:colId xmlns:a16="http://schemas.microsoft.com/office/drawing/2014/main" val="3126313941"/>
                    </a:ext>
                  </a:extLst>
                </a:gridCol>
                <a:gridCol w="1188887">
                  <a:extLst>
                    <a:ext uri="{9D8B030D-6E8A-4147-A177-3AD203B41FA5}">
                      <a16:colId xmlns:a16="http://schemas.microsoft.com/office/drawing/2014/main" val="3685161664"/>
                    </a:ext>
                  </a:extLst>
                </a:gridCol>
                <a:gridCol w="1188887">
                  <a:extLst>
                    <a:ext uri="{9D8B030D-6E8A-4147-A177-3AD203B41FA5}">
                      <a16:colId xmlns:a16="http://schemas.microsoft.com/office/drawing/2014/main" val="3117210200"/>
                    </a:ext>
                  </a:extLst>
                </a:gridCol>
                <a:gridCol w="998132">
                  <a:extLst>
                    <a:ext uri="{9D8B030D-6E8A-4147-A177-3AD203B41FA5}">
                      <a16:colId xmlns:a16="http://schemas.microsoft.com/office/drawing/2014/main" val="3255445813"/>
                    </a:ext>
                  </a:extLst>
                </a:gridCol>
              </a:tblGrid>
              <a:tr h="69479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 Proposed Budget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Amended Proposed Budget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65695"/>
                  </a:ext>
                </a:extLst>
              </a:tr>
              <a:tr h="23816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sng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General Fund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679333"/>
                  </a:ext>
                </a:extLst>
              </a:tr>
              <a:tr h="238160">
                <a:tc>
                  <a:txBody>
                    <a:bodyPr/>
                    <a:lstStyle/>
                    <a:p>
                      <a:pPr algn="l" fontAlgn="b"/>
                      <a:endParaRPr lang="en-US" sz="1400" b="0" i="0" u="sng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187622"/>
                  </a:ext>
                </a:extLst>
              </a:tr>
              <a:tr h="238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Revenue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447172"/>
                  </a:ext>
                </a:extLst>
              </a:tr>
              <a:tr h="2381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State Grant for Juvenile Judges salary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825164"/>
                  </a:ext>
                </a:extLst>
              </a:tr>
              <a:tr h="23816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Reimbursement from Griffin Judicial Circuit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217,927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217,927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026812"/>
                  </a:ext>
                </a:extLst>
              </a:tr>
              <a:tr h="2381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Revenue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342,927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342,927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693435"/>
                  </a:ext>
                </a:extLst>
              </a:tr>
              <a:tr h="23816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461805"/>
                  </a:ext>
                </a:extLst>
              </a:tr>
              <a:tr h="23816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228177"/>
                  </a:ext>
                </a:extLst>
              </a:tr>
              <a:tr h="2381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Expenditures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706201"/>
                  </a:ext>
                </a:extLst>
              </a:tr>
              <a:tr h="23816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Circuit Contract - Superior/Juvenile Ct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630,228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(630,228)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966518"/>
                  </a:ext>
                </a:extLst>
              </a:tr>
              <a:tr h="23816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Salary/Benefits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955,737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955,737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235271"/>
                  </a:ext>
                </a:extLst>
              </a:tr>
              <a:tr h="2381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Expenditures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17,418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17,418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521849"/>
                  </a:ext>
                </a:extLst>
              </a:tr>
              <a:tr h="23816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expenditures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630,228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973,155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342,927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680153"/>
                  </a:ext>
                </a:extLst>
              </a:tr>
              <a:tr h="23816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438154"/>
                  </a:ext>
                </a:extLst>
              </a:tr>
              <a:tr h="23816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Effect on GF fund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(630,228)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(630,228)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042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98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80FE6-5528-D222-8333-96DAE52CC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335CE66-6AE5-EBDB-4F9A-792B83AFA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1766"/>
            <a:ext cx="9117842" cy="7620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Budget Discussion Item #6</a:t>
            </a:r>
            <a:br>
              <a:rPr lang="en-US" b="1" dirty="0"/>
            </a:br>
            <a:r>
              <a:rPr lang="en-US" b="1" dirty="0"/>
              <a:t>Griffin Circuit Transition</a:t>
            </a:r>
          </a:p>
        </p:txBody>
      </p:sp>
      <p:sp>
        <p:nvSpPr>
          <p:cNvPr id="8397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A63AF54-D603-F150-4EE9-80FB05C0BE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8565" y="1497808"/>
            <a:ext cx="8616835" cy="5157252"/>
          </a:xfrm>
        </p:spPr>
        <p:txBody>
          <a:bodyPr>
            <a:normAutofit/>
          </a:bodyPr>
          <a:lstStyle/>
          <a:p>
            <a:pPr marL="749808" lvl="4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22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r>
              <a:rPr lang="en-US" sz="22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As of July 1, 2025, the accounting for the Griffin Judicial Circuit (GJC) will transition to an external audit firm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2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r>
              <a:rPr lang="en-US" sz="22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Fayette County will still retain the management and tracking of the ARPA Judicial grant through the end of 2025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2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r>
              <a:rPr lang="en-US" sz="22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This transition will require modifications in the financial system as to where the employees in the GJC will be paid from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4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871400" lvl="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2000" b="1" dirty="0">
              <a:solidFill>
                <a:schemeClr val="tx2">
                  <a:lumMod val="5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000" b="1" dirty="0"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marL="566928" lvl="3" indent="0"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4800" dirty="0"/>
          </a:p>
          <a:p>
            <a:pPr lvl="2">
              <a:buClr>
                <a:schemeClr val="accent3">
                  <a:lumMod val="50000"/>
                </a:schemeClr>
              </a:buClr>
              <a:defRPr/>
            </a:pPr>
            <a:endParaRPr lang="en-US" sz="4800" dirty="0"/>
          </a:p>
          <a:p>
            <a:pPr lvl="2">
              <a:buClr>
                <a:schemeClr val="accent3">
                  <a:lumMod val="50000"/>
                </a:schemeClr>
              </a:buClr>
              <a:defRPr/>
            </a:pPr>
            <a:endParaRPr lang="en-US" sz="4800" dirty="0"/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F32E74D-B96F-6F60-A7B9-6F649B9F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51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6C976E-875A-9D0D-D46C-DFD9DC4F8E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3FD016C-2AC4-14F8-60C4-0ECD7E41E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1766"/>
            <a:ext cx="9117842" cy="7620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Budget Discussion Item #6</a:t>
            </a:r>
            <a:br>
              <a:rPr lang="en-US" b="1" dirty="0"/>
            </a:br>
            <a:r>
              <a:rPr lang="en-US" b="1" dirty="0"/>
              <a:t>Griffin Circuit Transition</a:t>
            </a:r>
          </a:p>
        </p:txBody>
      </p:sp>
      <p:sp>
        <p:nvSpPr>
          <p:cNvPr id="8397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A580426-A523-EFA7-3B84-FF976F5E68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398956"/>
            <a:ext cx="8616835" cy="5157252"/>
          </a:xfrm>
        </p:spPr>
        <p:txBody>
          <a:bodyPr>
            <a:normAutofit/>
          </a:bodyPr>
          <a:lstStyle/>
          <a:p>
            <a:pPr marL="749808" lvl="4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20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r>
              <a:rPr lang="en-US" sz="22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For FY2026 (and future), Fayette County’s share of the GJC budget is 43%, but pays 63% of GJC budget, primarily because 99% are payroll related for 10 GJC employees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2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r>
              <a:rPr lang="en-US" sz="22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Fayette County has proposed GJC reimburse the county a monthly allocation to cover the variance between the actual costs and GJC share allocation ($18,160/Mo)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2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r>
              <a:rPr lang="en-US" sz="22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Fayette County has agreed to retain the Juvenile Court and ARPA Judicial Grants management and tracking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2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400" b="1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871400" lvl="5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2000" b="1" dirty="0">
              <a:solidFill>
                <a:schemeClr val="tx2">
                  <a:lumMod val="50000"/>
                </a:schemeClr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lvl="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defRPr/>
            </a:pPr>
            <a:endParaRPr lang="en-US" sz="2000" b="1" dirty="0"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pPr marL="566928" lvl="3" indent="0">
              <a:buClr>
                <a:schemeClr val="accent3">
                  <a:lumMod val="50000"/>
                </a:schemeClr>
              </a:buClr>
              <a:buNone/>
              <a:defRPr/>
            </a:pPr>
            <a:endParaRPr lang="en-US" sz="4800" dirty="0"/>
          </a:p>
          <a:p>
            <a:pPr lvl="2">
              <a:buClr>
                <a:schemeClr val="accent3">
                  <a:lumMod val="50000"/>
                </a:schemeClr>
              </a:buClr>
              <a:defRPr/>
            </a:pPr>
            <a:endParaRPr lang="en-US" sz="4800" dirty="0"/>
          </a:p>
          <a:p>
            <a:pPr lvl="2">
              <a:buClr>
                <a:schemeClr val="accent3">
                  <a:lumMod val="50000"/>
                </a:schemeClr>
              </a:buClr>
              <a:defRPr/>
            </a:pPr>
            <a:endParaRPr lang="en-US" sz="4800" dirty="0"/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1CB0E4B-F778-A183-DB17-4B4F9E375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71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6274A6-114B-46A0-A83A-E4790D557E42}"/>
              </a:ext>
            </a:extLst>
          </p:cNvPr>
          <p:cNvSpPr/>
          <p:nvPr/>
        </p:nvSpPr>
        <p:spPr>
          <a:xfrm>
            <a:off x="838200" y="1676400"/>
            <a:ext cx="7543800" cy="1524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2697" y="204965"/>
            <a:ext cx="7363890" cy="943330"/>
          </a:xfrm>
        </p:spPr>
        <p:txBody>
          <a:bodyPr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lang="en-US" sz="3200" b="1" dirty="0"/>
              <a:t>General Fund</a:t>
            </a:r>
            <a:br>
              <a:rPr lang="en-US" sz="3200" b="1" dirty="0"/>
            </a:br>
            <a:r>
              <a:rPr lang="en-US" sz="3200" b="1" dirty="0"/>
              <a:t>Fund Balance Trends – Last 7 FY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76712D3-BB8C-402B-AEF1-6C845294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C2594D1-14FE-499E-BE88-2225C96FC1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010112"/>
              </p:ext>
            </p:extLst>
          </p:nvPr>
        </p:nvGraphicFramePr>
        <p:xfrm>
          <a:off x="166816" y="1148295"/>
          <a:ext cx="8824784" cy="523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059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696200" cy="9906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General Fund</a:t>
            </a:r>
            <a:br>
              <a:rPr lang="en-US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Original Adopted Budget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7813440"/>
              </p:ext>
            </p:extLst>
          </p:nvPr>
        </p:nvGraphicFramePr>
        <p:xfrm>
          <a:off x="304800" y="1981200"/>
          <a:ext cx="8382000" cy="437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B6F977-1411-470C-BD07-4C460583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61A2-2098-4D07-872C-1E994603E9D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6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Fayette Co Template">
      <a:dk1>
        <a:srgbClr val="083350"/>
      </a:dk1>
      <a:lt1>
        <a:srgbClr val="72CAC4"/>
      </a:lt1>
      <a:dk2>
        <a:srgbClr val="4E7C9A"/>
      </a:dk2>
      <a:lt2>
        <a:srgbClr val="E3F3F1"/>
      </a:lt2>
      <a:accent1>
        <a:srgbClr val="FAA21F"/>
      </a:accent1>
      <a:accent2>
        <a:srgbClr val="9A5050"/>
      </a:accent2>
      <a:accent3>
        <a:srgbClr val="29927D"/>
      </a:accent3>
      <a:accent4>
        <a:srgbClr val="44C1A3"/>
      </a:accent4>
      <a:accent5>
        <a:srgbClr val="7C8A91"/>
      </a:accent5>
      <a:accent6>
        <a:srgbClr val="FFFFFF"/>
      </a:accent6>
      <a:hlink>
        <a:srgbClr val="083350"/>
      </a:hlink>
      <a:folHlink>
        <a:srgbClr val="72CAC4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135180</TotalTime>
  <Words>777</Words>
  <Application>Microsoft Office PowerPoint</Application>
  <PresentationFormat>On-screen Show (4:3)</PresentationFormat>
  <Paragraphs>236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Libre Baskerville</vt:lpstr>
      <vt:lpstr>Open Sans</vt:lpstr>
      <vt:lpstr>Open Sans Extrabold</vt:lpstr>
      <vt:lpstr>Open Sans Semibold</vt:lpstr>
      <vt:lpstr>Wingdings</vt:lpstr>
      <vt:lpstr>Retrospect</vt:lpstr>
      <vt:lpstr>FAYETTE COUNTY, GEORGIA  FY2026 Budget Presentation</vt:lpstr>
      <vt:lpstr>General Fund Balance Financial Projection – FY2025</vt:lpstr>
      <vt:lpstr>FY2026 Budget Summary</vt:lpstr>
      <vt:lpstr>Fayette County, Georgia  FY2026 Proposed Budget Items Presented on May 22 </vt:lpstr>
      <vt:lpstr>Budget Discussion Item #6 Griffin Circuit Transition</vt:lpstr>
      <vt:lpstr>Budget Discussion Item #6 Griffin Circuit Transition</vt:lpstr>
      <vt:lpstr>Budget Discussion Item #6 Griffin Circuit Transition</vt:lpstr>
      <vt:lpstr>General Fund Fund Balance Trends – Last 7 FY</vt:lpstr>
      <vt:lpstr>General Fund Original Adopted Budget</vt:lpstr>
      <vt:lpstr>FY2026 Budget Highlights</vt:lpstr>
      <vt:lpstr>FY2026 Final Budget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FAYETTE COUNTY GA</dc:title>
  <dc:creator>Mary Holland</dc:creator>
  <cp:lastModifiedBy>Amanda Schoonover</cp:lastModifiedBy>
  <cp:revision>2532</cp:revision>
  <cp:lastPrinted>2025-06-12T16:02:55Z</cp:lastPrinted>
  <dcterms:created xsi:type="dcterms:W3CDTF">2012-09-10T12:39:30Z</dcterms:created>
  <dcterms:modified xsi:type="dcterms:W3CDTF">2025-06-26T21:43:28Z</dcterms:modified>
</cp:coreProperties>
</file>