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theme/themeOverride3.xml" ContentType="application/vnd.openxmlformats-officedocument.themeOverrid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theme/themeOverride4.xml" ContentType="application/vnd.openxmlformats-officedocument.themeOverr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theme/themeOverride5.xml" ContentType="application/vnd.openxmlformats-officedocument.themeOverr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2.xml" ContentType="application/vnd.openxmlformats-officedocument.presentationml.notesSlide+xml"/>
  <Override PartName="/ppt/charts/chart21.xml" ContentType="application/vnd.openxmlformats-officedocument.drawingml.chart+xml"/>
  <Override PartName="/ppt/theme/themeOverride8.xml" ContentType="application/vnd.openxmlformats-officedocument.themeOverrid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2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4.xml" ContentType="application/vnd.openxmlformats-officedocument.presentationml.notesSlide+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5.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56.xml" ContentType="application/vnd.openxmlformats-officedocument.presentationml.notesSlide+xml"/>
  <Override PartName="/ppt/charts/chart26.xml" ContentType="application/vnd.openxmlformats-officedocument.drawingml.chart+xml"/>
  <Override PartName="/ppt/theme/themeOverride10.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0" r:id="rId1"/>
  </p:sldMasterIdLst>
  <p:notesMasterIdLst>
    <p:notesMasterId r:id="rId60"/>
  </p:notesMasterIdLst>
  <p:handoutMasterIdLst>
    <p:handoutMasterId r:id="rId61"/>
  </p:handoutMasterIdLst>
  <p:sldIdLst>
    <p:sldId id="256" r:id="rId2"/>
    <p:sldId id="520" r:id="rId3"/>
    <p:sldId id="475" r:id="rId4"/>
    <p:sldId id="521" r:id="rId5"/>
    <p:sldId id="522" r:id="rId6"/>
    <p:sldId id="523" r:id="rId7"/>
    <p:sldId id="524" r:id="rId8"/>
    <p:sldId id="513" r:id="rId9"/>
    <p:sldId id="474" r:id="rId10"/>
    <p:sldId id="483" r:id="rId11"/>
    <p:sldId id="401" r:id="rId12"/>
    <p:sldId id="519" r:id="rId13"/>
    <p:sldId id="525" r:id="rId14"/>
    <p:sldId id="481" r:id="rId15"/>
    <p:sldId id="405" r:id="rId16"/>
    <p:sldId id="407" r:id="rId17"/>
    <p:sldId id="408" r:id="rId18"/>
    <p:sldId id="410" r:id="rId19"/>
    <p:sldId id="482" r:id="rId20"/>
    <p:sldId id="530" r:id="rId21"/>
    <p:sldId id="527" r:id="rId22"/>
    <p:sldId id="531" r:id="rId23"/>
    <p:sldId id="490" r:id="rId24"/>
    <p:sldId id="432" r:id="rId25"/>
    <p:sldId id="433" r:id="rId26"/>
    <p:sldId id="509" r:id="rId27"/>
    <p:sldId id="510" r:id="rId28"/>
    <p:sldId id="491" r:id="rId29"/>
    <p:sldId id="434" r:id="rId30"/>
    <p:sldId id="515" r:id="rId31"/>
    <p:sldId id="360" r:id="rId32"/>
    <p:sldId id="504" r:id="rId33"/>
    <p:sldId id="505" r:id="rId34"/>
    <p:sldId id="440" r:id="rId35"/>
    <p:sldId id="436" r:id="rId36"/>
    <p:sldId id="489" r:id="rId37"/>
    <p:sldId id="528" r:id="rId38"/>
    <p:sldId id="499" r:id="rId39"/>
    <p:sldId id="379" r:id="rId40"/>
    <p:sldId id="500" r:id="rId41"/>
    <p:sldId id="503" r:id="rId42"/>
    <p:sldId id="494" r:id="rId43"/>
    <p:sldId id="496" r:id="rId44"/>
    <p:sldId id="511" r:id="rId45"/>
    <p:sldId id="512" r:id="rId46"/>
    <p:sldId id="516" r:id="rId47"/>
    <p:sldId id="517" r:id="rId48"/>
    <p:sldId id="529" r:id="rId49"/>
    <p:sldId id="497" r:id="rId50"/>
    <p:sldId id="507" r:id="rId51"/>
    <p:sldId id="508" r:id="rId52"/>
    <p:sldId id="498" r:id="rId53"/>
    <p:sldId id="420" r:id="rId54"/>
    <p:sldId id="413" r:id="rId55"/>
    <p:sldId id="396" r:id="rId56"/>
    <p:sldId id="417" r:id="rId57"/>
    <p:sldId id="416" r:id="rId58"/>
    <p:sldId id="495" r:id="rId5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3ED253-99D7-409E-8DC8-603E7598EA5B}">
          <p14:sldIdLst>
            <p14:sldId id="256"/>
            <p14:sldId id="520"/>
            <p14:sldId id="475"/>
            <p14:sldId id="521"/>
            <p14:sldId id="522"/>
            <p14:sldId id="523"/>
            <p14:sldId id="524"/>
            <p14:sldId id="513"/>
            <p14:sldId id="474"/>
            <p14:sldId id="483"/>
            <p14:sldId id="401"/>
            <p14:sldId id="519"/>
            <p14:sldId id="525"/>
            <p14:sldId id="481"/>
            <p14:sldId id="405"/>
            <p14:sldId id="407"/>
            <p14:sldId id="408"/>
            <p14:sldId id="410"/>
            <p14:sldId id="482"/>
            <p14:sldId id="530"/>
            <p14:sldId id="527"/>
            <p14:sldId id="531"/>
            <p14:sldId id="490"/>
            <p14:sldId id="432"/>
            <p14:sldId id="433"/>
            <p14:sldId id="509"/>
            <p14:sldId id="510"/>
            <p14:sldId id="491"/>
            <p14:sldId id="434"/>
            <p14:sldId id="515"/>
            <p14:sldId id="360"/>
            <p14:sldId id="504"/>
            <p14:sldId id="505"/>
            <p14:sldId id="440"/>
            <p14:sldId id="436"/>
            <p14:sldId id="489"/>
            <p14:sldId id="528"/>
            <p14:sldId id="499"/>
            <p14:sldId id="379"/>
            <p14:sldId id="500"/>
            <p14:sldId id="503"/>
            <p14:sldId id="494"/>
            <p14:sldId id="496"/>
            <p14:sldId id="511"/>
            <p14:sldId id="512"/>
            <p14:sldId id="516"/>
            <p14:sldId id="517"/>
            <p14:sldId id="529"/>
            <p14:sldId id="497"/>
            <p14:sldId id="507"/>
            <p14:sldId id="508"/>
            <p14:sldId id="498"/>
            <p14:sldId id="420"/>
            <p14:sldId id="413"/>
            <p14:sldId id="396"/>
            <p14:sldId id="417"/>
            <p14:sldId id="416"/>
            <p14:sldId id="4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yl Weinmann" initials="SW" lastIdx="0" clrIdx="0">
    <p:extLst>
      <p:ext uri="{19B8F6BF-5375-455C-9EA6-DF929625EA0E}">
        <p15:presenceInfo xmlns:p15="http://schemas.microsoft.com/office/powerpoint/2012/main" userId="S-1-5-21-1856053756-1565420796-2044928816-108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66CC"/>
    <a:srgbClr val="41ACA5"/>
    <a:srgbClr val="9966FF"/>
    <a:srgbClr val="083350"/>
    <a:srgbClr val="C5E4F9"/>
    <a:srgbClr val="72CAC4"/>
    <a:srgbClr val="29927D"/>
    <a:srgbClr val="FFFF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275" autoAdjust="0"/>
  </p:normalViewPr>
  <p:slideViewPr>
    <p:cSldViewPr>
      <p:cViewPr varScale="1">
        <p:scale>
          <a:sx n="72" d="100"/>
          <a:sy n="72" d="100"/>
        </p:scale>
        <p:origin x="1718"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22"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3.xml"/></Relationships>
</file>

<file path=ppt/charts/_rels/chart12.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4.xml"/></Relationships>
</file>

<file path=ppt/charts/_rels/chart14.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5.xml"/></Relationships>
</file>

<file path=ppt/charts/_rels/chart16.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8.xml"/></Relationships>
</file>

<file path=ppt/charts/_rels/chart22.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3.xml"/><Relationship Id="rId1" Type="http://schemas.microsoft.com/office/2011/relationships/chartStyle" Target="style1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32.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2" Type="http://schemas.openxmlformats.org/officeDocument/2006/relationships/oleObject" Target="file:///\\FCADMIN\FINANCE$\BUDGET\2014%20Budget\Presentation.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3" Type="http://schemas.openxmlformats.org/officeDocument/2006/relationships/oleObject" Target="file:///\\FCADMIN\FINANCE$\BUDGET\2017%20Budget\Budget%20Presentation\Chart%20in%20Microsoft%20PowerPoint.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499181294998674"/>
          <c:y val="0.17045106256879181"/>
          <c:w val="0.82246914694402451"/>
          <c:h val="0.79780743196574111"/>
        </c:manualLayout>
      </c:layout>
      <c:pie3DChart>
        <c:varyColors val="1"/>
        <c:ser>
          <c:idx val="0"/>
          <c:order val="0"/>
          <c:spPr>
            <a:scene3d>
              <a:camera prst="orthographicFront"/>
              <a:lightRig rig="threePt" dir="t"/>
            </a:scene3d>
            <a:sp3d prstMaterial="plastic">
              <a:bevelT w="127000" h="127000"/>
              <a:bevelB w="127000" h="127000"/>
            </a:sp3d>
          </c:spPr>
          <c:explosion val="4"/>
          <c:dPt>
            <c:idx val="0"/>
            <c:bubble3D val="0"/>
            <c:explosion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chemeClr val="accent3"/>
                </a:contourClr>
              </a:sp3d>
            </c:spPr>
            <c:extLst>
              <c:ext xmlns:c16="http://schemas.microsoft.com/office/drawing/2014/chart" uri="{C3380CC4-5D6E-409C-BE32-E72D297353CC}">
                <c16:uniqueId val="{00000002-126C-4E13-A155-6144201C9230}"/>
              </c:ext>
            </c:extLst>
          </c:dPt>
          <c:dPt>
            <c:idx val="1"/>
            <c:bubble3D val="0"/>
            <c:spPr>
              <a:solidFill>
                <a:schemeClr val="accent3">
                  <a:lumMod val="60000"/>
                  <a:lumOff val="40000"/>
                </a:schemeClr>
              </a:solidFill>
              <a:ln>
                <a:solidFill>
                  <a:schemeClr val="accent3">
                    <a:lumMod val="60000"/>
                    <a:lumOff val="40000"/>
                  </a:schemeClr>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chemeClr val="accent3">
                    <a:lumMod val="60000"/>
                    <a:lumOff val="40000"/>
                  </a:schemeClr>
                </a:contourClr>
              </a:sp3d>
            </c:spPr>
            <c:extLst>
              <c:ext xmlns:c16="http://schemas.microsoft.com/office/drawing/2014/chart" uri="{C3380CC4-5D6E-409C-BE32-E72D297353CC}">
                <c16:uniqueId val="{00000002-758A-4174-9C8D-2927DFC1EE3F}"/>
              </c:ext>
            </c:extLst>
          </c:dPt>
          <c:dPt>
            <c:idx val="2"/>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rgbClr val="C00000"/>
                </a:contourClr>
              </a:sp3d>
            </c:spPr>
            <c:extLst>
              <c:ext xmlns:c16="http://schemas.microsoft.com/office/drawing/2014/chart" uri="{C3380CC4-5D6E-409C-BE32-E72D297353CC}">
                <c16:uniqueId val="{00000003-126C-4E13-A155-6144201C9230}"/>
              </c:ext>
            </c:extLst>
          </c:dPt>
          <c:dPt>
            <c:idx val="3"/>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rgbClr val="FFFF00"/>
                </a:contourClr>
              </a:sp3d>
            </c:spPr>
            <c:extLst>
              <c:ext xmlns:c16="http://schemas.microsoft.com/office/drawing/2014/chart" uri="{C3380CC4-5D6E-409C-BE32-E72D297353CC}">
                <c16:uniqueId val="{00000004-126C-4E13-A155-6144201C9230}"/>
              </c:ext>
            </c:extLst>
          </c:dPt>
          <c:dPt>
            <c:idx val="4"/>
            <c:bubble3D val="0"/>
            <c:spPr>
              <a:solidFill>
                <a:srgbClr val="92D050"/>
              </a:solidFill>
              <a:ln>
                <a:solidFill>
                  <a:srgbClr val="92D050"/>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rgbClr val="92D050"/>
                </a:contourClr>
              </a:sp3d>
            </c:spPr>
            <c:extLst>
              <c:ext xmlns:c16="http://schemas.microsoft.com/office/drawing/2014/chart" uri="{C3380CC4-5D6E-409C-BE32-E72D297353CC}">
                <c16:uniqueId val="{00000001-126C-4E13-A155-6144201C9230}"/>
              </c:ext>
            </c:extLst>
          </c:dPt>
          <c:dPt>
            <c:idx val="5"/>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chemeClr val="tx1"/>
                </a:contourClr>
              </a:sp3d>
            </c:spPr>
            <c:extLst>
              <c:ext xmlns:c16="http://schemas.microsoft.com/office/drawing/2014/chart" uri="{C3380CC4-5D6E-409C-BE32-E72D297353CC}">
                <c16:uniqueId val="{00000005-126C-4E13-A155-6144201C9230}"/>
              </c:ext>
            </c:extLst>
          </c:dPt>
          <c:dPt>
            <c:idx val="6"/>
            <c:bubble3D val="0"/>
            <c:spPr>
              <a:solidFill>
                <a:srgbClr val="00B0F0"/>
              </a:solidFill>
              <a:ln>
                <a:solidFill>
                  <a:srgbClr val="00B0F0"/>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rgbClr val="00B0F0"/>
                </a:contourClr>
              </a:sp3d>
            </c:spPr>
            <c:extLst>
              <c:ext xmlns:c16="http://schemas.microsoft.com/office/drawing/2014/chart" uri="{C3380CC4-5D6E-409C-BE32-E72D297353CC}">
                <c16:uniqueId val="{00000006-126C-4E13-A155-6144201C9230}"/>
              </c:ext>
            </c:extLst>
          </c:dPt>
          <c:dPt>
            <c:idx val="7"/>
            <c:bubble3D val="0"/>
            <c:spPr>
              <a:solidFill>
                <a:srgbClr val="FF66CC"/>
              </a:solidFill>
              <a:ln>
                <a:solidFill>
                  <a:srgbClr val="FF66CC"/>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rgbClr val="FF66CC"/>
                </a:contourClr>
              </a:sp3d>
            </c:spPr>
            <c:extLst>
              <c:ext xmlns:c16="http://schemas.microsoft.com/office/drawing/2014/chart" uri="{C3380CC4-5D6E-409C-BE32-E72D297353CC}">
                <c16:uniqueId val="{00000007-126C-4E13-A155-6144201C9230}"/>
              </c:ext>
            </c:extLst>
          </c:dPt>
          <c:dPt>
            <c:idx val="8"/>
            <c:bubble3D val="0"/>
            <c:spPr>
              <a:solidFill>
                <a:schemeClr val="accent1">
                  <a:lumMod val="75000"/>
                </a:schemeClr>
              </a:solidFill>
              <a:ln>
                <a:solidFill>
                  <a:schemeClr val="accent1">
                    <a:lumMod val="75000"/>
                  </a:schemeClr>
                </a:solidFill>
              </a:ln>
              <a:effectLst>
                <a:outerShdw blurRad="88900" sx="102000" sy="102000" algn="ctr" rotWithShape="0">
                  <a:prstClr val="black">
                    <a:alpha val="10000"/>
                  </a:prstClr>
                </a:outerShdw>
              </a:effectLst>
              <a:scene3d>
                <a:camera prst="orthographicFront"/>
                <a:lightRig rig="threePt" dir="t"/>
              </a:scene3d>
              <a:sp3d prstMaterial="plastic">
                <a:bevelT w="127000" h="127000"/>
                <a:bevelB w="127000" h="127000"/>
                <a:contourClr>
                  <a:schemeClr val="accent1">
                    <a:lumMod val="75000"/>
                  </a:schemeClr>
                </a:contourClr>
              </a:sp3d>
            </c:spPr>
            <c:extLst>
              <c:ext xmlns:c16="http://schemas.microsoft.com/office/drawing/2014/chart" uri="{C3380CC4-5D6E-409C-BE32-E72D297353CC}">
                <c16:uniqueId val="{00000010-6DF2-46E3-AD1D-CBBD4879A31C}"/>
              </c:ext>
            </c:extLst>
          </c:dPt>
          <c:dLbls>
            <c:dLbl>
              <c:idx val="0"/>
              <c:layout>
                <c:manualLayout>
                  <c:x val="-1.7391306332455468E-2"/>
                  <c:y val="0.2247637468693213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26C-4E13-A155-6144201C9230}"/>
                </c:ext>
              </c:extLst>
            </c:dLbl>
            <c:dLbl>
              <c:idx val="1"/>
              <c:layout>
                <c:manualLayout>
                  <c:x val="-5.3623194525070701E-2"/>
                  <c:y val="0.1160070951583593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EE198ED3-34DC-490C-BBA1-D89A96A67154}" type="CATEGORYNAME">
                      <a:rPr lang="en-US"/>
                      <a:pPr>
                        <a:defRPr>
                          <a:solidFill>
                            <a:schemeClr val="tx1"/>
                          </a:solidFill>
                        </a:defRPr>
                      </a:pPr>
                      <a:t>[CATEGORY NAME]</a:t>
                    </a:fld>
                    <a:r>
                      <a:rPr lang="en-US" baseline="0" dirty="0"/>
                      <a:t>
25.9%</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58A-4174-9C8D-2927DFC1EE3F}"/>
                </c:ext>
              </c:extLst>
            </c:dLbl>
            <c:dLbl>
              <c:idx val="2"/>
              <c:layout>
                <c:manualLayout>
                  <c:x val="-9.8550735883913734E-2"/>
                  <c:y val="0.1232575386057568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6C-4E13-A155-6144201C9230}"/>
                </c:ext>
              </c:extLst>
            </c:dLbl>
            <c:dLbl>
              <c:idx val="3"/>
              <c:layout>
                <c:manualLayout>
                  <c:x val="-8.4057980606867588E-2"/>
                  <c:y val="2.4168144824658205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26C-4E13-A155-6144201C9230}"/>
                </c:ext>
              </c:extLst>
            </c:dLbl>
            <c:dLbl>
              <c:idx val="4"/>
              <c:layout>
                <c:manualLayout>
                  <c:x val="-8.8405807189981436E-2"/>
                  <c:y val="-5.558673309671387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6C-4E13-A155-6144201C9230}"/>
                </c:ext>
              </c:extLst>
            </c:dLbl>
            <c:dLbl>
              <c:idx val="5"/>
              <c:layout>
                <c:manualLayout>
                  <c:x val="-0.11014494010555062"/>
                  <c:y val="-0.1271923790037053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26C-4E13-A155-6144201C9230}"/>
                </c:ext>
              </c:extLst>
            </c:dLbl>
            <c:dLbl>
              <c:idx val="6"/>
              <c:layout>
                <c:manualLayout>
                  <c:x val="1.4492755277046134E-3"/>
                  <c:y val="-6.767080550904297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126C-4E13-A155-6144201C9230}"/>
                </c:ext>
              </c:extLst>
            </c:dLbl>
            <c:dLbl>
              <c:idx val="7"/>
              <c:layout>
                <c:manualLayout>
                  <c:x val="0.10144928693932294"/>
                  <c:y val="-3.625221723698730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26C-4E13-A155-6144201C9230}"/>
                </c:ext>
              </c:extLst>
            </c:dLbl>
            <c:dLbl>
              <c:idx val="8"/>
              <c:layout>
                <c:manualLayout>
                  <c:x val="0.16811596121373515"/>
                  <c:y val="-2.900177378958984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DF2-46E3-AD1D-CBBD4879A31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'Gen Fund'!$A$3:$A$10</c:f>
              <c:strCache>
                <c:ptCount val="8"/>
                <c:pt idx="0">
                  <c:v>Property Taxes</c:v>
                </c:pt>
                <c:pt idx="1">
                  <c:v>Sales Tax</c:v>
                </c:pt>
                <c:pt idx="2">
                  <c:v>Other Taxes</c:v>
                </c:pt>
                <c:pt idx="3">
                  <c:v>License/Permits</c:v>
                </c:pt>
                <c:pt idx="4">
                  <c:v>Intergovernmental</c:v>
                </c:pt>
                <c:pt idx="5">
                  <c:v>Charges for Services</c:v>
                </c:pt>
                <c:pt idx="6">
                  <c:v>Fines/Forfeitures</c:v>
                </c:pt>
                <c:pt idx="7">
                  <c:v>Miscellaneous Revenues</c:v>
                </c:pt>
              </c:strCache>
            </c:strRef>
          </c:cat>
          <c:val>
            <c:numRef>
              <c:f>'Gen Fund'!$B$3:$B$10</c:f>
              <c:numCache>
                <c:formatCode>_(* #,##0_);_(* \(#,##0\);_(* "-"_);_(@_)</c:formatCode>
                <c:ptCount val="8"/>
                <c:pt idx="0">
                  <c:v>30361300</c:v>
                </c:pt>
                <c:pt idx="1">
                  <c:v>14300000</c:v>
                </c:pt>
                <c:pt idx="2">
                  <c:v>1532850</c:v>
                </c:pt>
                <c:pt idx="3" formatCode="_(* #,##0_);_(* \(#,##0\);_(* &quot;-&quot;??_);_(@_)">
                  <c:v>951100</c:v>
                </c:pt>
                <c:pt idx="4" formatCode="_(* #,##0_);_(* \(#,##0\);_(* &quot;-&quot;??_);_(@_)">
                  <c:v>1339183</c:v>
                </c:pt>
                <c:pt idx="5">
                  <c:v>3778728</c:v>
                </c:pt>
                <c:pt idx="6">
                  <c:v>1753000</c:v>
                </c:pt>
                <c:pt idx="7">
                  <c:v>1296125</c:v>
                </c:pt>
              </c:numCache>
            </c:numRef>
          </c:val>
          <c:extLst>
            <c:ext xmlns:c16="http://schemas.microsoft.com/office/drawing/2014/chart" uri="{C3380CC4-5D6E-409C-BE32-E72D297353CC}">
              <c16:uniqueId val="{00000008-126C-4E13-A155-6144201C9230}"/>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377615642081431E-2"/>
          <c:y val="8.9779881030072894E-2"/>
          <c:w val="0.84136097666690746"/>
          <c:h val="0.82044023793985421"/>
        </c:manualLayout>
      </c:layout>
      <c:pie3DChart>
        <c:varyColors val="1"/>
        <c:ser>
          <c:idx val="0"/>
          <c:order val="0"/>
          <c:spPr>
            <a:solidFill>
              <a:schemeClr val="accent3"/>
            </a:solidFill>
            <a:ln>
              <a:solidFill>
                <a:schemeClr val="accent3"/>
              </a:solidFill>
            </a:ln>
          </c:spPr>
          <c:explosion val="11"/>
          <c:dPt>
            <c:idx val="0"/>
            <c:bubble3D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contourClr>
              </a:sp3d>
            </c:spPr>
            <c:extLst>
              <c:ext xmlns:c16="http://schemas.microsoft.com/office/drawing/2014/chart" uri="{C3380CC4-5D6E-409C-BE32-E72D297353CC}">
                <c16:uniqueId val="{00000001-0151-422F-868E-AF064C8AC5B3}"/>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3-0151-422F-868E-AF064C8AC5B3}"/>
              </c:ext>
            </c:extLst>
          </c:dPt>
          <c:dPt>
            <c:idx val="2"/>
            <c:bubble3D val="0"/>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5-0151-422F-868E-AF064C8AC5B3}"/>
              </c:ext>
            </c:extLst>
          </c:dPt>
          <c:dPt>
            <c:idx val="3"/>
            <c:bubble3D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contourClr>
              </a:sp3d>
            </c:spPr>
            <c:extLst>
              <c:ext xmlns:c16="http://schemas.microsoft.com/office/drawing/2014/chart" uri="{C3380CC4-5D6E-409C-BE32-E72D297353CC}">
                <c16:uniqueId val="{00000007-0151-422F-868E-AF064C8AC5B3}"/>
              </c:ext>
            </c:extLst>
          </c:dPt>
          <c:dLbls>
            <c:dLbl>
              <c:idx val="0"/>
              <c:layout>
                <c:manualLayout>
                  <c:x val="0.27828746177370017"/>
                  <c:y val="-1.736003302507088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D2D92AC9-A797-4D7B-A213-3EB37441C874}" type="CATEGORYNAME">
                      <a:rPr lang="en-US"/>
                      <a:pPr>
                        <a:defRPr>
                          <a:solidFill>
                            <a:schemeClr val="tx1"/>
                          </a:solidFill>
                        </a:defRPr>
                      </a:pPr>
                      <a:t>[CATEGORY NAME]</a:t>
                    </a:fld>
                    <a:r>
                      <a:rPr lang="en-US" baseline="0" dirty="0"/>
                      <a:t>
97.2%</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151-422F-868E-AF064C8AC5B3}"/>
                </c:ext>
              </c:extLst>
            </c:dLbl>
            <c:dLbl>
              <c:idx val="1"/>
              <c:layout>
                <c:manualLayout>
                  <c:x val="-0.17889908256880735"/>
                  <c:y val="2.976005661440690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151-422F-868E-AF064C8AC5B3}"/>
                </c:ext>
              </c:extLst>
            </c:dLbl>
            <c:dLbl>
              <c:idx val="2"/>
              <c:layout>
                <c:manualLayout>
                  <c:x val="0.20336385417419153"/>
                  <c:y val="2.611421354810995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372330178911116"/>
                      <c:h val="0.12274920656996333"/>
                    </c:manualLayout>
                  </c15:layout>
                </c:ext>
                <c:ext xmlns:c16="http://schemas.microsoft.com/office/drawing/2014/chart" uri="{C3380CC4-5D6E-409C-BE32-E72D297353CC}">
                  <c16:uniqueId val="{00000005-0151-422F-868E-AF064C8AC5B3}"/>
                </c:ext>
              </c:extLst>
            </c:dLbl>
            <c:dLbl>
              <c:idx val="3"/>
              <c:layout>
                <c:manualLayout>
                  <c:x val="0.31039755351681958"/>
                  <c:y val="1.240002358933621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151-422F-868E-AF064C8AC5B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FIRE!$A$3:$A$6</c:f>
              <c:strCache>
                <c:ptCount val="4"/>
                <c:pt idx="0">
                  <c:v>Property Taxes</c:v>
                </c:pt>
                <c:pt idx="1">
                  <c:v>Charges for Services</c:v>
                </c:pt>
                <c:pt idx="2">
                  <c:v>Miscellaneous Revenues</c:v>
                </c:pt>
                <c:pt idx="3">
                  <c:v>Transfers</c:v>
                </c:pt>
              </c:strCache>
            </c:strRef>
          </c:cat>
          <c:val>
            <c:numRef>
              <c:f>FIRE!$B$3:$B$6</c:f>
              <c:numCache>
                <c:formatCode>_(* #,##0_);_(* \(#,##0\);_(* "-"_);_(@_)</c:formatCode>
                <c:ptCount val="4"/>
                <c:pt idx="0">
                  <c:v>12346000</c:v>
                </c:pt>
                <c:pt idx="1">
                  <c:v>179000</c:v>
                </c:pt>
                <c:pt idx="2">
                  <c:v>184000</c:v>
                </c:pt>
              </c:numCache>
            </c:numRef>
          </c:val>
          <c:extLst>
            <c:ext xmlns:c16="http://schemas.microsoft.com/office/drawing/2014/chart" uri="{C3380CC4-5D6E-409C-BE32-E72D297353CC}">
              <c16:uniqueId val="{00000008-0151-422F-868E-AF064C8AC5B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025466411293177E-2"/>
          <c:y val="0.17605836484473367"/>
          <c:w val="0.84196708519543162"/>
          <c:h val="0.82295246996039428"/>
        </c:manualLayout>
      </c:layout>
      <c:pie3DChart>
        <c:varyColors val="1"/>
        <c:ser>
          <c:idx val="0"/>
          <c:order val="0"/>
          <c:explosion val="4"/>
          <c:dPt>
            <c:idx val="0"/>
            <c:bubble3D val="0"/>
            <c:spPr>
              <a:solidFill>
                <a:schemeClr val="bg2">
                  <a:lumMod val="50000"/>
                </a:schemeClr>
              </a:solidFill>
              <a:ln>
                <a:solidFill>
                  <a:schemeClr val="bg2">
                    <a:lumMod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50000"/>
                  </a:schemeClr>
                </a:contourClr>
              </a:sp3d>
            </c:spPr>
            <c:extLst>
              <c:ext xmlns:c16="http://schemas.microsoft.com/office/drawing/2014/chart" uri="{C3380CC4-5D6E-409C-BE32-E72D297353CC}">
                <c16:uniqueId val="{00000006-9E5B-4E71-BFEB-D2CDAB1AC96A}"/>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1-9E5B-4E71-BFEB-D2CDAB1AC96A}"/>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3-9E5B-4E71-BFEB-D2CDAB1AC96A}"/>
              </c:ext>
            </c:extLst>
          </c:dPt>
          <c:dPt>
            <c:idx val="3"/>
            <c:bubble3D val="0"/>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7-9E5B-4E71-BFEB-D2CDAB1AC96A}"/>
              </c:ext>
            </c:extLst>
          </c:dPt>
          <c:dPt>
            <c:idx val="4"/>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05-9E5B-4E71-BFEB-D2CDAB1AC96A}"/>
              </c:ext>
            </c:extLst>
          </c:dPt>
          <c:dPt>
            <c:idx val="5"/>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8-9E5B-4E71-BFEB-D2CDAB1AC96A}"/>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9E5B-4E71-BFEB-D2CDAB1AC96A}"/>
              </c:ext>
            </c:extLst>
          </c:dPt>
          <c:dLbls>
            <c:dLbl>
              <c:idx val="0"/>
              <c:layout>
                <c:manualLayout>
                  <c:x val="-1.4619883040935672E-2"/>
                  <c:y val="5.677919988644160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E5B-4E71-BFEB-D2CDAB1AC96A}"/>
                </c:ext>
              </c:extLst>
            </c:dLbl>
            <c:dLbl>
              <c:idx val="1"/>
              <c:layout>
                <c:manualLayout>
                  <c:x val="-3.9473684210526314E-2"/>
                  <c:y val="2.129219995741555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5B-4E71-BFEB-D2CDAB1AC96A}"/>
                </c:ext>
              </c:extLst>
            </c:dLbl>
            <c:dLbl>
              <c:idx val="2"/>
              <c:layout>
                <c:manualLayout>
                  <c:x val="-4.6783625730994149E-2"/>
                  <c:y val="-8.753459982493079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BA4F8767-6BAB-4843-B29E-D20AB4E8B884}" type="CATEGORYNAME">
                      <a:rPr lang="en-US"/>
                      <a:pPr>
                        <a:defRPr>
                          <a:solidFill>
                            <a:schemeClr val="tx1"/>
                          </a:solidFill>
                        </a:defRPr>
                      </a:pPr>
                      <a:t>[CATEGORY NAME]</a:t>
                    </a:fld>
                    <a:r>
                      <a:rPr lang="en-US" baseline="0" dirty="0"/>
                      <a:t>
3.0%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E5B-4E71-BFEB-D2CDAB1AC96A}"/>
                </c:ext>
              </c:extLst>
            </c:dLbl>
            <c:dLbl>
              <c:idx val="3"/>
              <c:layout>
                <c:manualLayout>
                  <c:x val="0"/>
                  <c:y val="-0.167971799664056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E5B-4E71-BFEB-D2CDAB1AC96A}"/>
                </c:ext>
              </c:extLst>
            </c:dLbl>
            <c:dLbl>
              <c:idx val="4"/>
              <c:layout>
                <c:manualLayout>
                  <c:x val="8.3333333333333329E-2"/>
                  <c:y val="-0.10646099978707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E5B-4E71-BFEB-D2CDAB1AC96A}"/>
                </c:ext>
              </c:extLst>
            </c:dLbl>
            <c:dLbl>
              <c:idx val="5"/>
              <c:layout>
                <c:manualLayout>
                  <c:x val="0.37719298245614036"/>
                  <c:y val="-4.968179990063639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E5B-4E71-BFEB-D2CDAB1AC96A}"/>
                </c:ext>
              </c:extLst>
            </c:dLbl>
            <c:dLbl>
              <c:idx val="6"/>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5B-4E71-BFEB-D2CDAB1AC96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FIRE!$F$3:$F$9</c:f>
              <c:strCache>
                <c:ptCount val="6"/>
                <c:pt idx="0">
                  <c:v>Personnel Costs</c:v>
                </c:pt>
                <c:pt idx="1">
                  <c:v>Services</c:v>
                </c:pt>
                <c:pt idx="2">
                  <c:v>Supplies</c:v>
                </c:pt>
                <c:pt idx="3">
                  <c:v>Capital Outlays</c:v>
                </c:pt>
                <c:pt idx="4">
                  <c:v>Transfers</c:v>
                </c:pt>
                <c:pt idx="5">
                  <c:v>Administrative Costs</c:v>
                </c:pt>
              </c:strCache>
            </c:strRef>
          </c:cat>
          <c:val>
            <c:numRef>
              <c:f>FIRE!$G$3:$G$9</c:f>
              <c:numCache>
                <c:formatCode>_(* #,##0_);_(* \(#,##0\);_(* "-"_);_(@_)</c:formatCode>
                <c:ptCount val="7"/>
                <c:pt idx="0">
                  <c:v>9117056</c:v>
                </c:pt>
                <c:pt idx="1">
                  <c:v>359935</c:v>
                </c:pt>
                <c:pt idx="2">
                  <c:v>343400</c:v>
                </c:pt>
                <c:pt idx="3">
                  <c:v>78280</c:v>
                </c:pt>
                <c:pt idx="4">
                  <c:v>932178</c:v>
                </c:pt>
                <c:pt idx="5">
                  <c:v>518657</c:v>
                </c:pt>
              </c:numCache>
            </c:numRef>
          </c:val>
          <c:extLst>
            <c:ext xmlns:c16="http://schemas.microsoft.com/office/drawing/2014/chart" uri="{C3380CC4-5D6E-409C-BE32-E72D297353CC}">
              <c16:uniqueId val="{0000000A-9E5B-4E71-BFEB-D2CDAB1AC96A}"/>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917412022526309E-2"/>
          <c:y val="0.14678644398830035"/>
          <c:w val="0.83940142190963996"/>
          <c:h val="0.82202012827866711"/>
        </c:manualLayout>
      </c:layout>
      <c:pie3DChart>
        <c:varyColors val="1"/>
        <c:ser>
          <c:idx val="0"/>
          <c:order val="0"/>
          <c:explosion val="4"/>
          <c:dPt>
            <c:idx val="0"/>
            <c:bubble3D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contourClr>
              </a:sp3d>
            </c:spPr>
            <c:extLst>
              <c:ext xmlns:c16="http://schemas.microsoft.com/office/drawing/2014/chart" uri="{C3380CC4-5D6E-409C-BE32-E72D297353CC}">
                <c16:uniqueId val="{00000002-D068-4A66-88C1-862009A11D6A}"/>
              </c:ext>
            </c:extLst>
          </c:dPt>
          <c:dPt>
            <c:idx val="1"/>
            <c:bubble3D val="0"/>
            <c:spPr>
              <a:solidFill>
                <a:schemeClr val="tx1"/>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1-D068-4A66-88C1-862009A11D6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45CB-4259-ABA8-E5CE492953E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45CB-4259-ABA8-E5CE492953E4}"/>
              </c:ext>
            </c:extLst>
          </c:dPt>
          <c:dLbls>
            <c:dLbl>
              <c:idx val="0"/>
              <c:layout>
                <c:manualLayout>
                  <c:x val="-4.5307443365695796E-2"/>
                  <c:y val="-0.25285972305839854"/>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D068-4A66-88C1-862009A11D6A}"/>
                </c:ext>
              </c:extLst>
            </c:dLbl>
            <c:dLbl>
              <c:idx val="1"/>
              <c:layout>
                <c:manualLayout>
                  <c:x val="2.9126213592233011E-2"/>
                  <c:y val="0.2721252257676098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68-4A66-88C1-862009A11D6A}"/>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45CB-4259-ABA8-E5CE492953E4}"/>
                </c:ext>
              </c:extLst>
            </c:dLbl>
            <c:dLbl>
              <c:idx val="3"/>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3-45CB-4259-ABA8-E5CE492953E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EMS!$A$3:$A$6</c:f>
              <c:strCache>
                <c:ptCount val="4"/>
                <c:pt idx="0">
                  <c:v>Property Taxes</c:v>
                </c:pt>
                <c:pt idx="1">
                  <c:v>Charges for Services</c:v>
                </c:pt>
                <c:pt idx="2">
                  <c:v>Other Revenues</c:v>
                </c:pt>
                <c:pt idx="3">
                  <c:v>Transfers</c:v>
                </c:pt>
              </c:strCache>
            </c:strRef>
          </c:cat>
          <c:val>
            <c:numRef>
              <c:f>EMS!$B$3:$B$6</c:f>
              <c:numCache>
                <c:formatCode>_(* #,##0_);_(* \(#,##0\);_(* "-"_);_(@_)</c:formatCode>
                <c:ptCount val="4"/>
                <c:pt idx="0">
                  <c:v>1781200</c:v>
                </c:pt>
                <c:pt idx="1">
                  <c:v>1820000</c:v>
                </c:pt>
              </c:numCache>
            </c:numRef>
          </c:val>
          <c:extLst>
            <c:ext xmlns:c16="http://schemas.microsoft.com/office/drawing/2014/chart" uri="{C3380CC4-5D6E-409C-BE32-E72D297353CC}">
              <c16:uniqueId val="{00000005-D068-4A66-88C1-862009A11D6A}"/>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8203879877791297E-2"/>
          <c:y val="0.11458333333333333"/>
          <c:w val="0.82359224024441735"/>
          <c:h val="0.7931547619047618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3789584713125"/>
          <c:y val="0.16850490196078433"/>
          <c:w val="0.82359224024441735"/>
          <c:h val="0.79315476190476186"/>
        </c:manualLayout>
      </c:layout>
      <c:pie3DChart>
        <c:varyColors val="1"/>
        <c:ser>
          <c:idx val="0"/>
          <c:order val="0"/>
          <c:explosion val="4"/>
          <c:dPt>
            <c:idx val="0"/>
            <c:bubble3D val="0"/>
            <c:spPr>
              <a:solidFill>
                <a:schemeClr val="bg2">
                  <a:lumMod val="50000"/>
                </a:schemeClr>
              </a:solidFill>
              <a:ln>
                <a:solidFill>
                  <a:schemeClr val="bg2">
                    <a:lumMod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50000"/>
                  </a:schemeClr>
                </a:contourClr>
              </a:sp3d>
            </c:spPr>
            <c:extLst>
              <c:ext xmlns:c16="http://schemas.microsoft.com/office/drawing/2014/chart" uri="{C3380CC4-5D6E-409C-BE32-E72D297353CC}">
                <c16:uniqueId val="{00000000-9AA4-4A8E-AEC2-6E75067171F6}"/>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2-9AA4-4A8E-AEC2-6E75067171F6}"/>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4-9AA4-4A8E-AEC2-6E75067171F6}"/>
              </c:ext>
            </c:extLst>
          </c:dPt>
          <c:dPt>
            <c:idx val="3"/>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06-9AA4-4A8E-AEC2-6E75067171F6}"/>
              </c:ext>
            </c:extLst>
          </c:dPt>
          <c:dPt>
            <c:idx val="4"/>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8-9AA4-4A8E-AEC2-6E75067171F6}"/>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421-43AE-A15E-5221C8314C86}"/>
              </c:ext>
            </c:extLst>
          </c:dPt>
          <c:dLbls>
            <c:dLbl>
              <c:idx val="0"/>
              <c:layout>
                <c:manualLayout>
                  <c:x val="-1.8193958340371953E-2"/>
                  <c:y val="0.1102941176470588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1EF7708B-5588-4C32-B08B-CCC83C2432A0}" type="CATEGORYNAME">
                      <a:rPr lang="en-US"/>
                      <a:pPr>
                        <a:defRPr>
                          <a:solidFill>
                            <a:schemeClr val="tx1"/>
                          </a:solidFill>
                        </a:defRPr>
                      </a:pPr>
                      <a:t>[CATEGORY NAME]</a:t>
                    </a:fld>
                    <a:r>
                      <a:rPr lang="en-US" baseline="0" dirty="0"/>
                      <a:t>
73.6%</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A4-4A8E-AEC2-6E75067171F6}"/>
                </c:ext>
              </c:extLst>
            </c:dLbl>
            <c:dLbl>
              <c:idx val="1"/>
              <c:layout>
                <c:manualLayout>
                  <c:x val="-2.1226284730433944E-2"/>
                  <c:y val="1.715686274509804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AA4-4A8E-AEC2-6E75067171F6}"/>
                </c:ext>
              </c:extLst>
            </c:dLbl>
            <c:dLbl>
              <c:idx val="2"/>
              <c:layout>
                <c:manualLayout>
                  <c:x val="-7.8840486141611793E-2"/>
                  <c:y val="-6.127450980392159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AA4-4A8E-AEC2-6E75067171F6}"/>
                </c:ext>
              </c:extLst>
            </c:dLbl>
            <c:dLbl>
              <c:idx val="3"/>
              <c:layout>
                <c:manualLayout>
                  <c:x val="2.7290937510557955E-2"/>
                  <c:y val="-5.882352941176470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AA4-4A8E-AEC2-6E75067171F6}"/>
                </c:ext>
              </c:extLst>
            </c:dLbl>
            <c:dLbl>
              <c:idx val="4"/>
              <c:layout>
                <c:manualLayout>
                  <c:x val="0.22287598966955641"/>
                  <c:y val="-9.8039215686274508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AA4-4A8E-AEC2-6E75067171F6}"/>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C421-43AE-A15E-5221C8314C8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EMS!$F$3:$F$9</c:f>
              <c:strCache>
                <c:ptCount val="5"/>
                <c:pt idx="0">
                  <c:v>Personnel Costs</c:v>
                </c:pt>
                <c:pt idx="1">
                  <c:v>Services</c:v>
                </c:pt>
                <c:pt idx="2">
                  <c:v>Supplies</c:v>
                </c:pt>
                <c:pt idx="3">
                  <c:v>Transfers</c:v>
                </c:pt>
                <c:pt idx="4">
                  <c:v>Administrative Costs</c:v>
                </c:pt>
              </c:strCache>
            </c:strRef>
          </c:cat>
          <c:val>
            <c:numRef>
              <c:f>EMS!$G$3:$G$9</c:f>
              <c:numCache>
                <c:formatCode>_(* #,##0_);_(* \(#,##0\);_(* "-"_);_(@_)</c:formatCode>
                <c:ptCount val="6"/>
                <c:pt idx="0">
                  <c:v>2602939</c:v>
                </c:pt>
                <c:pt idx="1">
                  <c:v>266130</c:v>
                </c:pt>
                <c:pt idx="2">
                  <c:v>248749</c:v>
                </c:pt>
                <c:pt idx="3" formatCode="_(* #,##0_);_(* \(#,##0\);_(* &quot;-&quot;??_);_(@_)">
                  <c:v>278000</c:v>
                </c:pt>
                <c:pt idx="4" formatCode="_(* #,##0_);_(* \(#,##0\);_(* &quot;-&quot;??_);_(@_)">
                  <c:v>141054</c:v>
                </c:pt>
              </c:numCache>
            </c:numRef>
          </c:val>
          <c:extLst>
            <c:ext xmlns:c16="http://schemas.microsoft.com/office/drawing/2014/chart" uri="{C3380CC4-5D6E-409C-BE32-E72D297353CC}">
              <c16:uniqueId val="{0000000A-9AA4-4A8E-AEC2-6E75067171F6}"/>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8203879877791297E-2"/>
          <c:y val="0.11458333333333333"/>
          <c:w val="0.82359224024441735"/>
          <c:h val="0.7931547619047618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3789584713125"/>
          <c:y val="0.16850490196078433"/>
          <c:w val="0.82359224024441735"/>
          <c:h val="0.79315476190476186"/>
        </c:manualLayout>
      </c:layout>
      <c:pie3DChart>
        <c:varyColors val="1"/>
        <c:ser>
          <c:idx val="0"/>
          <c:order val="0"/>
          <c:explosion val="4"/>
          <c:dPt>
            <c:idx val="0"/>
            <c:bubble3D val="0"/>
            <c:spPr>
              <a:solidFill>
                <a:schemeClr val="bg2">
                  <a:lumMod val="50000"/>
                </a:schemeClr>
              </a:solidFill>
              <a:ln>
                <a:solidFill>
                  <a:schemeClr val="bg2">
                    <a:lumMod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50000"/>
                  </a:schemeClr>
                </a:contourClr>
              </a:sp3d>
            </c:spPr>
            <c:extLst>
              <c:ext xmlns:c16="http://schemas.microsoft.com/office/drawing/2014/chart" uri="{C3380CC4-5D6E-409C-BE32-E72D297353CC}">
                <c16:uniqueId val="{00000000-9AA4-4A8E-AEC2-6E75067171F6}"/>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2-9AA4-4A8E-AEC2-6E75067171F6}"/>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4-9AA4-4A8E-AEC2-6E75067171F6}"/>
              </c:ext>
            </c:extLst>
          </c:dPt>
          <c:dPt>
            <c:idx val="3"/>
            <c:bubble3D val="0"/>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7-9AA4-4A8E-AEC2-6E75067171F6}"/>
              </c:ext>
            </c:extLst>
          </c:dPt>
          <c:dPt>
            <c:idx val="4"/>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06-9AA4-4A8E-AEC2-6E75067171F6}"/>
              </c:ext>
            </c:extLst>
          </c:dPt>
          <c:dPt>
            <c:idx val="5"/>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8-9AA4-4A8E-AEC2-6E75067171F6}"/>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C421-43AE-A15E-5221C8314C86}"/>
              </c:ext>
            </c:extLst>
          </c:dPt>
          <c:dLbls>
            <c:dLbl>
              <c:idx val="0"/>
              <c:layout>
                <c:manualLayout>
                  <c:x val="0.10309909726210784"/>
                  <c:y val="-1.4677319746796536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1EF7708B-5588-4C32-B08B-CCC83C2432A0}" type="CATEGORYNAME">
                      <a:rPr lang="en-US"/>
                      <a:pPr>
                        <a:defRPr>
                          <a:solidFill>
                            <a:schemeClr val="tx1"/>
                          </a:solidFill>
                        </a:defRPr>
                      </a:pPr>
                      <a:t>[CATEGORY NAME]</a:t>
                    </a:fld>
                    <a:r>
                      <a:rPr lang="en-US" baseline="0" dirty="0"/>
                      <a:t>
86.8%</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A4-4A8E-AEC2-6E75067171F6}"/>
                </c:ext>
              </c:extLst>
            </c:dLbl>
            <c:dLbl>
              <c:idx val="1"/>
              <c:layout>
                <c:manualLayout>
                  <c:x val="-0.11522840282235569"/>
                  <c:y val="9.803921568627450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AA4-4A8E-AEC2-6E75067171F6}"/>
                </c:ext>
              </c:extLst>
            </c:dLbl>
            <c:dLbl>
              <c:idx val="2"/>
              <c:layout>
                <c:manualLayout>
                  <c:x val="-0.20164970493912246"/>
                  <c:y val="-3.186274509803921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AA4-4A8E-AEC2-6E75067171F6}"/>
                </c:ext>
              </c:extLst>
            </c:dLbl>
            <c:dLbl>
              <c:idx val="3"/>
              <c:layout>
                <c:manualLayout>
                  <c:x val="-0.14403550352794461"/>
                  <c:y val="-0.1323529411764705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A4-4A8E-AEC2-6E75067171F6}"/>
                </c:ext>
              </c:extLst>
            </c:dLbl>
            <c:dLbl>
              <c:idx val="4"/>
              <c:layout>
                <c:manualLayout>
                  <c:x val="2.7290937510557955E-2"/>
                  <c:y val="-5.882352941176470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AA4-4A8E-AEC2-6E75067171F6}"/>
                </c:ext>
              </c:extLst>
            </c:dLbl>
            <c:dLbl>
              <c:idx val="5"/>
              <c:layout>
                <c:manualLayout>
                  <c:x val="0.13039003477266559"/>
                  <c:y val="-4.166666666666666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AA4-4A8E-AEC2-6E75067171F6}"/>
                </c:ext>
              </c:extLst>
            </c:dLbl>
            <c:dLbl>
              <c:idx val="6"/>
              <c:layout>
                <c:manualLayout>
                  <c:x val="0.17587493062359552"/>
                  <c:y val="-2.450980392156863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421-43AE-A15E-5221C8314C8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EMS!$F$40:$F$46</c:f>
              <c:strCache>
                <c:ptCount val="7"/>
                <c:pt idx="0">
                  <c:v>Water Sales</c:v>
                </c:pt>
                <c:pt idx="1">
                  <c:v>Meters &amp; Services</c:v>
                </c:pt>
                <c:pt idx="2">
                  <c:v>Tap Fees</c:v>
                </c:pt>
                <c:pt idx="3">
                  <c:v>Penalties</c:v>
                </c:pt>
                <c:pt idx="4">
                  <c:v>Municipal Handling Fees</c:v>
                </c:pt>
                <c:pt idx="5">
                  <c:v>Leak Protection Service Charge</c:v>
                </c:pt>
                <c:pt idx="6">
                  <c:v>Other Revenue</c:v>
                </c:pt>
              </c:strCache>
            </c:strRef>
          </c:cat>
          <c:val>
            <c:numRef>
              <c:f>EMS!$G$40:$G$46</c:f>
              <c:numCache>
                <c:formatCode>#,##0_);\(#,##0\)</c:formatCode>
                <c:ptCount val="7"/>
                <c:pt idx="0">
                  <c:v>16500000</c:v>
                </c:pt>
                <c:pt idx="1">
                  <c:v>695000</c:v>
                </c:pt>
                <c:pt idx="2">
                  <c:v>25000</c:v>
                </c:pt>
                <c:pt idx="3">
                  <c:v>265000</c:v>
                </c:pt>
                <c:pt idx="4">
                  <c:v>250000</c:v>
                </c:pt>
                <c:pt idx="5">
                  <c:v>929000</c:v>
                </c:pt>
                <c:pt idx="6">
                  <c:v>339700</c:v>
                </c:pt>
              </c:numCache>
            </c:numRef>
          </c:val>
          <c:extLst>
            <c:ext xmlns:c16="http://schemas.microsoft.com/office/drawing/2014/chart" uri="{C3380CC4-5D6E-409C-BE32-E72D297353CC}">
              <c16:uniqueId val="{0000000A-9AA4-4A8E-AEC2-6E75067171F6}"/>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8203879877791297E-2"/>
          <c:y val="0.11458333333333333"/>
          <c:w val="0.82359224024441735"/>
          <c:h val="0.7931547619047618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923253105001099E-2"/>
          <c:y val="0.13411295133413081"/>
          <c:w val="0.84136097666690746"/>
          <c:h val="0.81858994548758324"/>
        </c:manualLayout>
      </c:layout>
      <c:pie3DChart>
        <c:varyColors val="1"/>
        <c:ser>
          <c:idx val="0"/>
          <c:order val="0"/>
          <c:spPr>
            <a:ln>
              <a:solidFill>
                <a:schemeClr val="bg2">
                  <a:lumMod val="25000"/>
                </a:schemeClr>
              </a:solidFill>
            </a:ln>
          </c:spPr>
          <c:explosion val="3"/>
          <c:dPt>
            <c:idx val="0"/>
            <c:bubble3D val="0"/>
            <c:spPr>
              <a:solidFill>
                <a:schemeClr val="bg1">
                  <a:lumMod val="75000"/>
                </a:schemeClr>
              </a:solidFill>
              <a:ln>
                <a:solidFill>
                  <a:schemeClr val="bg2">
                    <a:lumMod val="2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25000"/>
                  </a:schemeClr>
                </a:contourClr>
              </a:sp3d>
            </c:spPr>
            <c:extLst>
              <c:ext xmlns:c16="http://schemas.microsoft.com/office/drawing/2014/chart" uri="{C3380CC4-5D6E-409C-BE32-E72D297353CC}">
                <c16:uniqueId val="{00000001-4E8E-431C-AE87-172C8FFCF016}"/>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3-4E8E-431C-AE87-172C8FFCF016}"/>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5-4E8E-431C-AE87-172C8FFCF016}"/>
              </c:ext>
            </c:extLst>
          </c:dPt>
          <c:dPt>
            <c:idx val="3"/>
            <c:bubble3D val="0"/>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7-4E8E-431C-AE87-172C8FFCF016}"/>
              </c:ext>
            </c:extLst>
          </c:dPt>
          <c:dPt>
            <c:idx val="4"/>
            <c:bubble3D val="0"/>
            <c:spPr>
              <a:solidFill>
                <a:srgbClr val="92D050"/>
              </a:solidFill>
              <a:ln>
                <a:solidFill>
                  <a:srgbClr val="92D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92D050"/>
                </a:contourClr>
              </a:sp3d>
            </c:spPr>
            <c:extLst>
              <c:ext xmlns:c16="http://schemas.microsoft.com/office/drawing/2014/chart" uri="{C3380CC4-5D6E-409C-BE32-E72D297353CC}">
                <c16:uniqueId val="{00000009-4E8E-431C-AE87-172C8FFCF016}"/>
              </c:ext>
            </c:extLst>
          </c:dPt>
          <c:dPt>
            <c:idx val="5"/>
            <c:bubble3D val="0"/>
            <c:spPr>
              <a:solidFill>
                <a:srgbClr val="9966FF"/>
              </a:solidFill>
              <a:ln>
                <a:solidFill>
                  <a:srgbClr val="9966FF"/>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9966FF"/>
                </a:contourClr>
              </a:sp3d>
            </c:spPr>
            <c:extLst>
              <c:ext xmlns:c16="http://schemas.microsoft.com/office/drawing/2014/chart" uri="{C3380CC4-5D6E-409C-BE32-E72D297353CC}">
                <c16:uniqueId val="{0000000B-4E8E-431C-AE87-172C8FFCF016}"/>
              </c:ext>
            </c:extLst>
          </c:dPt>
          <c:dPt>
            <c:idx val="6"/>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D-4E8E-431C-AE87-172C8FFCF016}"/>
              </c:ext>
            </c:extLst>
          </c:dPt>
          <c:dPt>
            <c:idx val="7"/>
            <c:bubble3D val="0"/>
            <c:spPr>
              <a:solidFill>
                <a:srgbClr val="FF66CC"/>
              </a:solidFill>
              <a:ln>
                <a:solidFill>
                  <a:srgbClr val="FF66CC"/>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66CC"/>
                </a:contourClr>
              </a:sp3d>
            </c:spPr>
            <c:extLst>
              <c:ext xmlns:c16="http://schemas.microsoft.com/office/drawing/2014/chart" uri="{C3380CC4-5D6E-409C-BE32-E72D297353CC}">
                <c16:uniqueId val="{0000000F-4E8E-431C-AE87-172C8FFCF016}"/>
              </c:ext>
            </c:extLst>
          </c:dPt>
          <c:dPt>
            <c:idx val="8"/>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10-33F6-48BD-A3D3-A52E481FD56C}"/>
              </c:ext>
            </c:extLst>
          </c:dPt>
          <c:dLbls>
            <c:dLbl>
              <c:idx val="0"/>
              <c:layout>
                <c:manualLayout>
                  <c:x val="5.6679229210134172E-3"/>
                  <c:y val="-8.527057836134653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E8E-431C-AE87-172C8FFCF016}"/>
                </c:ext>
              </c:extLst>
            </c:dLbl>
            <c:dLbl>
              <c:idx val="1"/>
              <c:layout>
                <c:manualLayout>
                  <c:x val="0.18605600760491478"/>
                  <c:y val="-1.243781094527381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8E-431C-AE87-172C8FFCF016}"/>
                </c:ext>
              </c:extLst>
            </c:dLbl>
            <c:dLbl>
              <c:idx val="2"/>
              <c:layout>
                <c:manualLayout>
                  <c:x val="0.10209369480942376"/>
                  <c:y val="0.178413425078296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fld id="{C27160A1-6C00-4208-964F-F9013A841BA9}" type="CATEGORYNAME">
                      <a:rPr lang="en-US" smtClean="0">
                        <a:latin typeface="+mn-lt"/>
                        <a:ea typeface="Open Sans Semibold" panose="020B0706030804020204" pitchFamily="34" charset="0"/>
                        <a:cs typeface="Open Sans Semibold" panose="020B0706030804020204" pitchFamily="34" charset="0"/>
                      </a:rPr>
                      <a:pPr>
                        <a:defRPr>
                          <a:solidFill>
                            <a:schemeClr val="tx1"/>
                          </a:solidFill>
                          <a:ea typeface="Open Sans Semibold" panose="020B0706030804020204" pitchFamily="34" charset="0"/>
                          <a:cs typeface="Open Sans Semibold" panose="020B0706030804020204" pitchFamily="34" charset="0"/>
                        </a:defRPr>
                      </a:pPr>
                      <a:t>[CATEGORY NAME]</a:t>
                    </a:fld>
                    <a:r>
                      <a:rPr lang="en-US" baseline="0" dirty="0">
                        <a:latin typeface="+mn-lt"/>
                        <a:ea typeface="Open Sans Semibold" panose="020B0706030804020204" pitchFamily="34" charset="0"/>
                        <a:cs typeface="Open Sans Semibold" panose="020B0706030804020204" pitchFamily="34" charset="0"/>
                      </a:rPr>
                      <a:t> </a:t>
                    </a:r>
                    <a:fld id="{6CABE8E7-0127-4EB0-BB74-7DAE598A59D8}" type="PERCENTAGE">
                      <a:rPr lang="en-US" baseline="0" smtClean="0">
                        <a:latin typeface="+mn-lt"/>
                        <a:ea typeface="Open Sans Semibold" panose="020B0706030804020204" pitchFamily="34" charset="0"/>
                        <a:cs typeface="Open Sans Semibold" panose="020B0706030804020204" pitchFamily="34" charset="0"/>
                      </a:rPr>
                      <a:pPr>
                        <a:defRPr>
                          <a:solidFill>
                            <a:schemeClr val="tx1"/>
                          </a:solidFill>
                          <a:ea typeface="Open Sans Semibold" panose="020B0706030804020204" pitchFamily="34" charset="0"/>
                          <a:cs typeface="Open Sans Semibold" panose="020B0706030804020204" pitchFamily="34" charset="0"/>
                        </a:defRPr>
                      </a:pPr>
                      <a:t>[PERCENTAGE]</a:t>
                    </a:fld>
                    <a:endParaRPr lang="en-US" baseline="0" dirty="0">
                      <a:latin typeface="+mn-lt"/>
                      <a:ea typeface="Open Sans Semibold" panose="020B0706030804020204" pitchFamily="34" charset="0"/>
                      <a:cs typeface="Open Sans Semibold" panose="020B0706030804020204" pitchFamily="34" charset="0"/>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4539536049367591"/>
                      <c:h val="0.10116484583482735"/>
                    </c:manualLayout>
                  </c15:layout>
                  <c15:dlblFieldTable/>
                  <c15:showDataLabelsRange val="0"/>
                </c:ext>
                <c:ext xmlns:c16="http://schemas.microsoft.com/office/drawing/2014/chart" uri="{C3380CC4-5D6E-409C-BE32-E72D297353CC}">
                  <c16:uniqueId val="{00000005-4E8E-431C-AE87-172C8FFCF016}"/>
                </c:ext>
              </c:extLst>
            </c:dLbl>
            <c:dLbl>
              <c:idx val="3"/>
              <c:layout>
                <c:manualLayout>
                  <c:x val="-6.9728016344979766E-3"/>
                  <c:y val="-2.714549308422370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8E-431C-AE87-172C8FFCF016}"/>
                </c:ext>
              </c:extLst>
            </c:dLbl>
            <c:dLbl>
              <c:idx val="4"/>
              <c:layout>
                <c:manualLayout>
                  <c:x val="-0.12621102488215241"/>
                  <c:y val="-3.9352814065727638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E8E-431C-AE87-172C8FFCF016}"/>
                </c:ext>
              </c:extLst>
            </c:dLbl>
            <c:dLbl>
              <c:idx val="5"/>
              <c:layout>
                <c:manualLayout>
                  <c:x val="-0.11714677609771475"/>
                  <c:y val="-7.327684682483523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E8E-431C-AE87-172C8FFCF016}"/>
                </c:ext>
              </c:extLst>
            </c:dLbl>
            <c:dLbl>
              <c:idx val="6"/>
              <c:layout>
                <c:manualLayout>
                  <c:x val="5.6890509201636972E-3"/>
                  <c:y val="-5.059947834199061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E8E-431C-AE87-172C8FFCF016}"/>
                </c:ext>
              </c:extLst>
            </c:dLbl>
            <c:dLbl>
              <c:idx val="7"/>
              <c:layout>
                <c:manualLayout>
                  <c:x val="0.11255031245276403"/>
                  <c:y val="-4.3890746916537889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fld id="{C6E2A5E2-D1F5-440A-B1AC-5DD73A12BA91}" type="CATEGORYNAME">
                      <a:rPr lang="en-US"/>
                      <a:pPr>
                        <a:defRPr>
                          <a:solidFill>
                            <a:schemeClr val="tx1"/>
                          </a:solidFill>
                          <a:ea typeface="Open Sans Semibold" panose="020B0706030804020204" pitchFamily="34" charset="0"/>
                          <a:cs typeface="Open Sans Semibold" panose="020B0706030804020204" pitchFamily="34" charset="0"/>
                        </a:defRPr>
                      </a:pPr>
                      <a:t>[CATEGORY NAME]</a:t>
                    </a:fld>
                    <a:r>
                      <a:rPr lang="en-US" baseline="0" dirty="0"/>
                      <a:t>
1.7%</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E8E-431C-AE87-172C8FFCF016}"/>
                </c:ext>
              </c:extLst>
            </c:dLbl>
            <c:dLbl>
              <c:idx val="8"/>
              <c:layout>
                <c:manualLayout>
                  <c:x val="0.17547219111399062"/>
                  <c:y val="-8.2262675750200704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fld id="{290DCF16-4C5A-4EE9-9927-A6B1F975E868}" type="CATEGORYNAME">
                      <a:rPr lang="en-US" smtClean="0">
                        <a:latin typeface="+mn-lt"/>
                        <a:ea typeface="Open Sans Semibold" panose="020B0706030804020204" pitchFamily="34" charset="0"/>
                        <a:cs typeface="Open Sans Semibold" panose="020B0706030804020204" pitchFamily="34" charset="0"/>
                      </a:rPr>
                      <a:pPr>
                        <a:defRPr>
                          <a:solidFill>
                            <a:schemeClr val="tx1"/>
                          </a:solidFill>
                          <a:ea typeface="Open Sans Semibold" panose="020B0706030804020204" pitchFamily="34" charset="0"/>
                          <a:cs typeface="Open Sans Semibold" panose="020B0706030804020204" pitchFamily="34" charset="0"/>
                        </a:defRPr>
                      </a:pPr>
                      <a:t>[CATEGORY NAME]</a:t>
                    </a:fld>
                    <a:r>
                      <a:rPr lang="en-US" baseline="0" dirty="0">
                        <a:latin typeface="+mn-lt"/>
                        <a:ea typeface="Open Sans Semibold" panose="020B0706030804020204" pitchFamily="34" charset="0"/>
                        <a:cs typeface="Open Sans Semibold" panose="020B0706030804020204" pitchFamily="34" charset="0"/>
                      </a:rPr>
                      <a:t> 1.5%</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22999288053858"/>
                      <c:h val="7.7399301600195466E-2"/>
                    </c:manualLayout>
                  </c15:layout>
                  <c15:dlblFieldTable/>
                  <c15:showDataLabelsRange val="0"/>
                </c:ext>
                <c:ext xmlns:c16="http://schemas.microsoft.com/office/drawing/2014/chart" uri="{C3380CC4-5D6E-409C-BE32-E72D297353CC}">
                  <c16:uniqueId val="{00000010-33F6-48BD-A3D3-A52E481FD56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'Gen Fund'!$M$3:$M$11</c:f>
              <c:strCache>
                <c:ptCount val="9"/>
                <c:pt idx="0">
                  <c:v>Public Safety</c:v>
                </c:pt>
                <c:pt idx="1">
                  <c:v>General Govt</c:v>
                </c:pt>
                <c:pt idx="2">
                  <c:v>Public Works</c:v>
                </c:pt>
                <c:pt idx="3">
                  <c:v>Judicial System</c:v>
                </c:pt>
                <c:pt idx="4">
                  <c:v>Debt Service</c:v>
                </c:pt>
                <c:pt idx="5">
                  <c:v>Culture &amp; Recreation</c:v>
                </c:pt>
                <c:pt idx="6">
                  <c:v>Housing &amp; Development</c:v>
                </c:pt>
                <c:pt idx="7">
                  <c:v>Health &amp; Welfare</c:v>
                </c:pt>
                <c:pt idx="8">
                  <c:v>Transfers</c:v>
                </c:pt>
              </c:strCache>
            </c:strRef>
          </c:cat>
          <c:val>
            <c:numRef>
              <c:f>'Gen Fund'!$N$3:$N$11</c:f>
              <c:numCache>
                <c:formatCode>_(* #,##0_);_(* \(#,##0\);_(* "-"_);_(@_)</c:formatCode>
                <c:ptCount val="9"/>
                <c:pt idx="0">
                  <c:v>22042296</c:v>
                </c:pt>
                <c:pt idx="1">
                  <c:v>10233519</c:v>
                </c:pt>
                <c:pt idx="2">
                  <c:v>7438412</c:v>
                </c:pt>
                <c:pt idx="3">
                  <c:v>6119106</c:v>
                </c:pt>
                <c:pt idx="4">
                  <c:v>3260306</c:v>
                </c:pt>
                <c:pt idx="5">
                  <c:v>2523025</c:v>
                </c:pt>
                <c:pt idx="6">
                  <c:v>1559667</c:v>
                </c:pt>
                <c:pt idx="7">
                  <c:v>894519</c:v>
                </c:pt>
                <c:pt idx="8">
                  <c:v>825000</c:v>
                </c:pt>
              </c:numCache>
            </c:numRef>
          </c:val>
          <c:extLst>
            <c:ext xmlns:c16="http://schemas.microsoft.com/office/drawing/2014/chart" uri="{C3380CC4-5D6E-409C-BE32-E72D297353CC}">
              <c16:uniqueId val="{00000010-4E8E-431C-AE87-172C8FFCF0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3789584713125"/>
          <c:y val="0.16850490196078433"/>
          <c:w val="0.82359224024441735"/>
          <c:h val="0.79315476190476186"/>
        </c:manualLayout>
      </c:layout>
      <c:pie3DChart>
        <c:varyColors val="1"/>
        <c:ser>
          <c:idx val="0"/>
          <c:order val="0"/>
          <c:explosion val="4"/>
          <c:dPt>
            <c:idx val="0"/>
            <c:bubble3D val="0"/>
            <c:spPr>
              <a:solidFill>
                <a:schemeClr val="bg2">
                  <a:lumMod val="50000"/>
                </a:schemeClr>
              </a:solidFill>
              <a:ln>
                <a:solidFill>
                  <a:schemeClr val="bg2">
                    <a:lumMod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50000"/>
                  </a:schemeClr>
                </a:contourClr>
              </a:sp3d>
            </c:spPr>
            <c:extLst>
              <c:ext xmlns:c16="http://schemas.microsoft.com/office/drawing/2014/chart" uri="{C3380CC4-5D6E-409C-BE32-E72D297353CC}">
                <c16:uniqueId val="{00000000-9AA4-4A8E-AEC2-6E75067171F6}"/>
              </c:ext>
            </c:extLst>
          </c:dPt>
          <c:dPt>
            <c:idx val="1"/>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2-9AA4-4A8E-AEC2-6E75067171F6}"/>
              </c:ext>
            </c:extLst>
          </c:dPt>
          <c:dPt>
            <c:idx val="2"/>
            <c:bubble3D val="0"/>
            <c:spPr>
              <a:solidFill>
                <a:srgbClr val="0070C0"/>
              </a:solidFill>
              <a:ln>
                <a:solidFill>
                  <a:srgbClr val="0070C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70C0"/>
                </a:contourClr>
              </a:sp3d>
            </c:spPr>
            <c:extLst>
              <c:ext xmlns:c16="http://schemas.microsoft.com/office/drawing/2014/chart" uri="{C3380CC4-5D6E-409C-BE32-E72D297353CC}">
                <c16:uniqueId val="{00000004-9AA4-4A8E-AEC2-6E75067171F6}"/>
              </c:ext>
            </c:extLst>
          </c:dPt>
          <c:dPt>
            <c:idx val="3"/>
            <c:bubble3D val="0"/>
            <c:spPr>
              <a:solidFill>
                <a:srgbClr val="FF66CC"/>
              </a:solidFill>
              <a:ln>
                <a:solidFill>
                  <a:srgbClr val="FF66CC"/>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66CC"/>
                </a:contourClr>
              </a:sp3d>
            </c:spPr>
            <c:extLst>
              <c:ext xmlns:c16="http://schemas.microsoft.com/office/drawing/2014/chart" uri="{C3380CC4-5D6E-409C-BE32-E72D297353CC}">
                <c16:uniqueId val="{00000007-9AA4-4A8E-AEC2-6E75067171F6}"/>
              </c:ext>
            </c:extLst>
          </c:dPt>
          <c:dPt>
            <c:idx val="4"/>
            <c:bubble3D val="0"/>
            <c:explosion val="6"/>
            <c:spPr>
              <a:solidFill>
                <a:schemeClr val="accent5">
                  <a:lumMod val="75000"/>
                </a:schemeClr>
              </a:solidFill>
              <a:ln>
                <a:solidFill>
                  <a:schemeClr val="accent5">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5">
                    <a:lumMod val="75000"/>
                  </a:schemeClr>
                </a:contourClr>
              </a:sp3d>
            </c:spPr>
            <c:extLst>
              <c:ext xmlns:c16="http://schemas.microsoft.com/office/drawing/2014/chart" uri="{C3380CC4-5D6E-409C-BE32-E72D297353CC}">
                <c16:uniqueId val="{00000006-9AA4-4A8E-AEC2-6E75067171F6}"/>
              </c:ext>
            </c:extLst>
          </c:dPt>
          <c:dPt>
            <c:idx val="5"/>
            <c:bubble3D val="0"/>
            <c:spPr>
              <a:solidFill>
                <a:srgbClr val="7030A0"/>
              </a:solidFill>
              <a:ln>
                <a:solidFill>
                  <a:srgbClr val="7030A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7030A0"/>
                </a:contourClr>
              </a:sp3d>
            </c:spPr>
            <c:extLst>
              <c:ext xmlns:c16="http://schemas.microsoft.com/office/drawing/2014/chart" uri="{C3380CC4-5D6E-409C-BE32-E72D297353CC}">
                <c16:uniqueId val="{00000008-9AA4-4A8E-AEC2-6E75067171F6}"/>
              </c:ext>
            </c:extLst>
          </c:dPt>
          <c:dPt>
            <c:idx val="6"/>
            <c:bubble3D val="0"/>
            <c:explosion val="2"/>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7-C421-43AE-A15E-5221C8314C86}"/>
              </c:ext>
            </c:extLst>
          </c:dPt>
          <c:dPt>
            <c:idx val="7"/>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E-D150-4A72-8FA0-0291949FFE83}"/>
              </c:ext>
            </c:extLst>
          </c:dPt>
          <c:dPt>
            <c:idx val="8"/>
            <c:bubble3D val="0"/>
            <c:spPr>
              <a:solidFill>
                <a:srgbClr val="CC00FF"/>
              </a:solidFill>
              <a:ln>
                <a:solidFill>
                  <a:srgbClr val="CC00FF"/>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C00FF"/>
                </a:contourClr>
              </a:sp3d>
            </c:spPr>
            <c:extLst>
              <c:ext xmlns:c16="http://schemas.microsoft.com/office/drawing/2014/chart" uri="{C3380CC4-5D6E-409C-BE32-E72D297353CC}">
                <c16:uniqueId val="{0000000F-D150-4A72-8FA0-0291949FFE83}"/>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D150-4A72-8FA0-0291949FFE83}"/>
              </c:ext>
            </c:extLst>
          </c:dPt>
          <c:dPt>
            <c:idx val="10"/>
            <c:bubble3D val="0"/>
            <c:spPr>
              <a:solidFill>
                <a:schemeClr val="accent1">
                  <a:lumMod val="75000"/>
                </a:schemeClr>
              </a:solidFill>
              <a:ln>
                <a:solidFill>
                  <a:schemeClr val="accent1">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1">
                    <a:lumMod val="75000"/>
                  </a:schemeClr>
                </a:contourClr>
              </a:sp3d>
            </c:spPr>
            <c:extLst>
              <c:ext xmlns:c16="http://schemas.microsoft.com/office/drawing/2014/chart" uri="{C3380CC4-5D6E-409C-BE32-E72D297353CC}">
                <c16:uniqueId val="{00000011-D150-4A72-8FA0-0291949FFE83}"/>
              </c:ext>
            </c:extLst>
          </c:dPt>
          <c:dPt>
            <c:idx val="11"/>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13-D150-4A72-8FA0-0291949FFE83}"/>
              </c:ext>
            </c:extLst>
          </c:dPt>
          <c:dPt>
            <c:idx val="12"/>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E674-4CAB-B206-A7D9DF901425}"/>
              </c:ext>
            </c:extLst>
          </c:dPt>
          <c:dLbls>
            <c:dLbl>
              <c:idx val="0"/>
              <c:layout>
                <c:manualLayout>
                  <c:x val="-5.6098038216146853E-2"/>
                  <c:y val="-7.107843137254901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1EF7708B-5588-4C32-B08B-CCC83C2432A0}" type="CATEGORYNAME">
                      <a:rPr lang="en-US"/>
                      <a:pPr>
                        <a:defRPr>
                          <a:solidFill>
                            <a:schemeClr val="tx1"/>
                          </a:solidFill>
                        </a:defRPr>
                      </a:pPr>
                      <a:t>[CATEGORY NAME]</a:t>
                    </a:fld>
                    <a:r>
                      <a:rPr lang="en-US" baseline="0" dirty="0"/>
                      <a:t>
12.2%</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A4-4A8E-AEC2-6E75067171F6}"/>
                </c:ext>
              </c:extLst>
            </c:dLbl>
            <c:dLbl>
              <c:idx val="1"/>
              <c:layout>
                <c:manualLayout>
                  <c:x val="-8.7937465311797761E-2"/>
                  <c:y val="-0.2156862745098039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r>
                      <a:rPr lang="en-US" baseline="0" dirty="0"/>
                      <a:t>Administrative Costs
4.5%</a:t>
                    </a:r>
                    <a:endParaRPr lang="en-US" dirty="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AA4-4A8E-AEC2-6E75067171F6}"/>
                </c:ext>
              </c:extLst>
            </c:dLbl>
            <c:dLbl>
              <c:idx val="2"/>
              <c:layout>
                <c:manualLayout>
                  <c:x val="1.4358361454817057E-3"/>
                  <c:y val="-0.1960784313725490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AA4-4A8E-AEC2-6E75067171F6}"/>
                </c:ext>
              </c:extLst>
            </c:dLbl>
            <c:dLbl>
              <c:idx val="3"/>
              <c:layout>
                <c:manualLayout>
                  <c:x val="7.4404761904761901E-3"/>
                  <c:y val="-9.068627450980390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A4-4A8E-AEC2-6E75067171F6}"/>
                </c:ext>
              </c:extLst>
            </c:dLbl>
            <c:dLbl>
              <c:idx val="4"/>
              <c:layout>
                <c:manualLayout>
                  <c:x val="-2.1825144699462845E-16"/>
                  <c:y val="-2.4509803921569078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DC0ADAF9-AAA5-4FD5-B807-164851DEC0D3}" type="CATEGORYNAME">
                      <a:rPr lang="en-US"/>
                      <a:pPr>
                        <a:defRPr>
                          <a:solidFill>
                            <a:schemeClr val="tx1"/>
                          </a:solidFill>
                        </a:defRPr>
                      </a:pPr>
                      <a:t>[CATEGORY NAME]</a:t>
                    </a:fld>
                    <a:r>
                      <a:rPr lang="en-US" baseline="0" dirty="0"/>
                      <a:t>
3.7%</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AA4-4A8E-AEC2-6E75067171F6}"/>
                </c:ext>
              </c:extLst>
            </c:dLbl>
            <c:dLbl>
              <c:idx val="5"/>
              <c:layout>
                <c:manualLayout>
                  <c:x val="3.7904079875774897E-2"/>
                  <c:y val="0.13725490196078421"/>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AA4-4A8E-AEC2-6E75067171F6}"/>
                </c:ext>
              </c:extLst>
            </c:dLbl>
            <c:dLbl>
              <c:idx val="6"/>
              <c:layout>
                <c:manualLayout>
                  <c:x val="-0.14955363001499813"/>
                  <c:y val="-1.4705882352941176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433785620547428"/>
                      <c:h val="0.13595588235294118"/>
                    </c:manualLayout>
                  </c15:layout>
                </c:ext>
                <c:ext xmlns:c16="http://schemas.microsoft.com/office/drawing/2014/chart" uri="{C3380CC4-5D6E-409C-BE32-E72D297353CC}">
                  <c16:uniqueId val="{00000007-C421-43AE-A15E-5221C8314C86}"/>
                </c:ext>
              </c:extLst>
            </c:dLbl>
            <c:dLbl>
              <c:idx val="7"/>
              <c:layout>
                <c:manualLayout>
                  <c:x val="0"/>
                  <c:y val="4.656862745098030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D150-4A72-8FA0-0291949FFE83}"/>
                </c:ext>
              </c:extLst>
            </c:dLbl>
            <c:dLbl>
              <c:idx val="8"/>
              <c:layout>
                <c:manualLayout>
                  <c:x val="-2.3528243752139678E-2"/>
                  <c:y val="-0.186274509803921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150-4A72-8FA0-0291949FFE83}"/>
                </c:ext>
              </c:extLst>
            </c:dLbl>
            <c:dLbl>
              <c:idx val="9"/>
              <c:layout>
                <c:manualLayout>
                  <c:x val="-7.0727376469245692E-2"/>
                  <c:y val="-0.2745098039215686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D150-4A72-8FA0-0291949FFE83}"/>
                </c:ext>
              </c:extLst>
            </c:dLbl>
            <c:dLbl>
              <c:idx val="10"/>
              <c:layout>
                <c:manualLayout>
                  <c:x val="-2.7965059055118115E-2"/>
                  <c:y val="-0.1176470588235294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D7BEC44D-A4D5-49F6-BEA5-ABE680FB25A2}" type="CATEGORYNAME">
                      <a:rPr lang="en-US" dirty="0"/>
                      <a:pPr>
                        <a:defRPr>
                          <a:solidFill>
                            <a:schemeClr val="tx1"/>
                          </a:solidFill>
                        </a:defRPr>
                      </a:pPr>
                      <a:t>[CATEGORY NAME]</a:t>
                    </a:fld>
                    <a:r>
                      <a:rPr lang="en-US" baseline="0" dirty="0"/>
                      <a:t>
10.3%</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D150-4A72-8FA0-0291949FFE83}"/>
                </c:ext>
              </c:extLst>
            </c:dLbl>
            <c:dLbl>
              <c:idx val="11"/>
              <c:layout>
                <c:manualLayout>
                  <c:x val="-1.041666666666664E-2"/>
                  <c:y val="-9.3137254901960786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D150-4A72-8FA0-0291949FFE83}"/>
                </c:ext>
              </c:extLst>
            </c:dLbl>
            <c:dLbl>
              <c:idx val="12"/>
              <c:layout>
                <c:manualLayout>
                  <c:x val="3.4782608695652119E-2"/>
                  <c:y val="-6.617647058823529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E674-4CAB-B206-A7D9DF90142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EMS!$F$52:$F$64</c:f>
              <c:strCache>
                <c:ptCount val="13"/>
                <c:pt idx="0">
                  <c:v>Administration</c:v>
                </c:pt>
                <c:pt idx="1">
                  <c:v>Administrative Services</c:v>
                </c:pt>
                <c:pt idx="2">
                  <c:v>Customer Service</c:v>
                </c:pt>
                <c:pt idx="3">
                  <c:v>Water Billing</c:v>
                </c:pt>
                <c:pt idx="4">
                  <c:v>Utility Services</c:v>
                </c:pt>
                <c:pt idx="5">
                  <c:v>Bond Debt</c:v>
                </c:pt>
                <c:pt idx="6">
                  <c:v>Crosstown Plant</c:v>
                </c:pt>
                <c:pt idx="7">
                  <c:v>South Fayette Plant</c:v>
                </c:pt>
                <c:pt idx="8">
                  <c:v>Maintenance</c:v>
                </c:pt>
                <c:pt idx="9">
                  <c:v>Lab</c:v>
                </c:pt>
                <c:pt idx="10">
                  <c:v>Distribution</c:v>
                </c:pt>
                <c:pt idx="11">
                  <c:v>Marshal</c:v>
                </c:pt>
                <c:pt idx="12">
                  <c:v>Transfers</c:v>
                </c:pt>
              </c:strCache>
            </c:strRef>
          </c:cat>
          <c:val>
            <c:numRef>
              <c:f>EMS!$G$52:$G$64</c:f>
              <c:numCache>
                <c:formatCode>#,##0_);\(#,##0\)</c:formatCode>
                <c:ptCount val="13"/>
                <c:pt idx="0">
                  <c:v>2312078</c:v>
                </c:pt>
                <c:pt idx="1">
                  <c:v>850221</c:v>
                </c:pt>
                <c:pt idx="2">
                  <c:v>398292</c:v>
                </c:pt>
                <c:pt idx="3">
                  <c:v>314650</c:v>
                </c:pt>
                <c:pt idx="4">
                  <c:v>715728</c:v>
                </c:pt>
                <c:pt idx="5">
                  <c:v>5372452</c:v>
                </c:pt>
                <c:pt idx="6">
                  <c:v>2044876</c:v>
                </c:pt>
                <c:pt idx="7">
                  <c:v>1501061</c:v>
                </c:pt>
                <c:pt idx="8">
                  <c:v>374801</c:v>
                </c:pt>
                <c:pt idx="9">
                  <c:v>571980</c:v>
                </c:pt>
                <c:pt idx="10">
                  <c:v>1982868</c:v>
                </c:pt>
                <c:pt idx="11">
                  <c:v>356763</c:v>
                </c:pt>
                <c:pt idx="12">
                  <c:v>2207930</c:v>
                </c:pt>
              </c:numCache>
            </c:numRef>
          </c:val>
          <c:extLst>
            <c:ext xmlns:c16="http://schemas.microsoft.com/office/drawing/2014/chart" uri="{C3380CC4-5D6E-409C-BE32-E72D297353CC}">
              <c16:uniqueId val="{0000000A-9AA4-4A8E-AEC2-6E75067171F6}"/>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8.8203879877791297E-2"/>
          <c:y val="0.11458333333333333"/>
          <c:w val="0.82359224024441735"/>
          <c:h val="0.79315476190476186"/>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33789584713125"/>
          <c:y val="0.16850490196078433"/>
          <c:w val="0.82359224024441735"/>
          <c:h val="0.79315476190476186"/>
        </c:manualLayout>
      </c:layout>
      <c:pie3DChart>
        <c:varyColors val="1"/>
        <c:ser>
          <c:idx val="0"/>
          <c:order val="0"/>
          <c:explosion val="4"/>
          <c:dPt>
            <c:idx val="0"/>
            <c:bubble3D val="0"/>
            <c:spPr>
              <a:solidFill>
                <a:schemeClr val="bg2">
                  <a:lumMod val="50000"/>
                </a:schemeClr>
              </a:solidFill>
              <a:ln>
                <a:solidFill>
                  <a:schemeClr val="bg2">
                    <a:lumMod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50000"/>
                  </a:schemeClr>
                </a:contourClr>
              </a:sp3d>
            </c:spPr>
            <c:extLst>
              <c:ext xmlns:c16="http://schemas.microsoft.com/office/drawing/2014/chart" uri="{C3380CC4-5D6E-409C-BE32-E72D297353CC}">
                <c16:uniqueId val="{00000000-9AA4-4A8E-AEC2-6E75067171F6}"/>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2-9AA4-4A8E-AEC2-6E75067171F6}"/>
              </c:ext>
            </c:extLst>
          </c:dPt>
          <c:dPt>
            <c:idx val="2"/>
            <c:bubble3D val="0"/>
            <c:explosion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4-9AA4-4A8E-AEC2-6E75067171F6}"/>
              </c:ext>
            </c:extLst>
          </c:dPt>
          <c:dPt>
            <c:idx val="3"/>
            <c:bubble3D val="0"/>
            <c:spPr>
              <a:solidFill>
                <a:srgbClr val="00B0F0"/>
              </a:solidFill>
              <a:ln>
                <a:solidFill>
                  <a:srgbClr val="00B0F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F0"/>
                </a:contourClr>
              </a:sp3d>
            </c:spPr>
            <c:extLst>
              <c:ext xmlns:c16="http://schemas.microsoft.com/office/drawing/2014/chart" uri="{C3380CC4-5D6E-409C-BE32-E72D297353CC}">
                <c16:uniqueId val="{00000007-9AA4-4A8E-AEC2-6E75067171F6}"/>
              </c:ext>
            </c:extLst>
          </c:dPt>
          <c:dPt>
            <c:idx val="4"/>
            <c:bubble3D val="0"/>
            <c:explosion val="12"/>
            <c:spPr>
              <a:solidFill>
                <a:schemeClr val="accent5">
                  <a:lumMod val="75000"/>
                </a:schemeClr>
              </a:solidFill>
              <a:ln>
                <a:solidFill>
                  <a:schemeClr val="accent5">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5">
                    <a:lumMod val="75000"/>
                  </a:schemeClr>
                </a:contourClr>
              </a:sp3d>
            </c:spPr>
            <c:extLst>
              <c:ext xmlns:c16="http://schemas.microsoft.com/office/drawing/2014/chart" uri="{C3380CC4-5D6E-409C-BE32-E72D297353CC}">
                <c16:uniqueId val="{00000006-9AA4-4A8E-AEC2-6E75067171F6}"/>
              </c:ext>
            </c:extLst>
          </c:dPt>
          <c:dPt>
            <c:idx val="5"/>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08-9AA4-4A8E-AEC2-6E75067171F6}"/>
              </c:ext>
            </c:extLst>
          </c:dPt>
          <c:dPt>
            <c:idx val="6"/>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7-C421-43AE-A15E-5221C8314C86}"/>
              </c:ext>
            </c:extLst>
          </c:dPt>
          <c:dPt>
            <c:idx val="7"/>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E-D150-4A72-8FA0-0291949FFE83}"/>
              </c:ext>
            </c:extLst>
          </c:dPt>
          <c:dPt>
            <c:idx val="8"/>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F-D150-4A72-8FA0-0291949FFE83}"/>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0-D150-4A72-8FA0-0291949FFE83}"/>
              </c:ext>
            </c:extLst>
          </c:dPt>
          <c:dPt>
            <c:idx val="10"/>
            <c:bubble3D val="0"/>
            <c:spPr>
              <a:solidFill>
                <a:schemeClr val="accent5">
                  <a:lumMod val="75000"/>
                </a:schemeClr>
              </a:solidFill>
              <a:ln>
                <a:solidFill>
                  <a:schemeClr val="accent5">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5">
                    <a:lumMod val="75000"/>
                  </a:schemeClr>
                </a:contourClr>
              </a:sp3d>
            </c:spPr>
            <c:extLst>
              <c:ext xmlns:c16="http://schemas.microsoft.com/office/drawing/2014/chart" uri="{C3380CC4-5D6E-409C-BE32-E72D297353CC}">
                <c16:uniqueId val="{00000011-D150-4A72-8FA0-0291949FFE83}"/>
              </c:ext>
            </c:extLst>
          </c:dPt>
          <c:dLbls>
            <c:dLbl>
              <c:idx val="0"/>
              <c:layout>
                <c:manualLayout>
                  <c:x val="-5.6098038216146853E-2"/>
                  <c:y val="-7.1078431372549017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1EF7708B-5588-4C32-B08B-CCC83C2432A0}" type="CATEGORYNAME">
                      <a:rPr lang="en-US"/>
                      <a:pPr>
                        <a:defRPr>
                          <a:solidFill>
                            <a:schemeClr val="tx1"/>
                          </a:solidFill>
                        </a:defRPr>
                      </a:pPr>
                      <a:t>[CATEGORY NAME]</a:t>
                    </a:fld>
                    <a:r>
                      <a:rPr lang="en-US" baseline="0" dirty="0"/>
                      <a:t>
25.4%</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A4-4A8E-AEC2-6E75067171F6}"/>
                </c:ext>
              </c:extLst>
            </c:dLbl>
            <c:dLbl>
              <c:idx val="1"/>
              <c:layout>
                <c:manualLayout>
                  <c:x val="2.0693428946381702E-2"/>
                  <c:y val="-4.166666666666675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AA4-4A8E-AEC2-6E75067171F6}"/>
                </c:ext>
              </c:extLst>
            </c:dLbl>
            <c:dLbl>
              <c:idx val="2"/>
              <c:layout>
                <c:manualLayout>
                  <c:x val="0.14429297900262467"/>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AA4-4A8E-AEC2-6E75067171F6}"/>
                </c:ext>
              </c:extLst>
            </c:dLbl>
            <c:dLbl>
              <c:idx val="3"/>
              <c:layout>
                <c:manualLayout>
                  <c:x val="0.14583333333333334"/>
                  <c:y val="2.4509803921566832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AA4-4A8E-AEC2-6E75067171F6}"/>
                </c:ext>
              </c:extLst>
            </c:dLbl>
            <c:dLbl>
              <c:idx val="4"/>
              <c:layout>
                <c:manualLayout>
                  <c:x val="4.5755999250093734E-3"/>
                  <c:y val="0.1004901960784313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AA4-4A8E-AEC2-6E75067171F6}"/>
                </c:ext>
              </c:extLst>
            </c:dLbl>
            <c:dLbl>
              <c:idx val="5"/>
              <c:layout>
                <c:manualLayout>
                  <c:x val="-0.11685777559055117"/>
                  <c:y val="-3.6764705882352942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1A841A1B-361C-4F23-B9B9-70BFD6024C08}" type="CATEGORYNAME">
                      <a:rPr lang="en-US"/>
                      <a:pPr>
                        <a:defRPr>
                          <a:solidFill>
                            <a:schemeClr val="tx1"/>
                          </a:solidFill>
                        </a:defRPr>
                      </a:pPr>
                      <a:t>[CATEGORY NAME]</a:t>
                    </a:fld>
                    <a:r>
                      <a:rPr lang="en-US" baseline="0" dirty="0"/>
                      <a:t>
11.6%</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AA4-4A8E-AEC2-6E75067171F6}"/>
                </c:ext>
              </c:extLst>
            </c:dLbl>
            <c:dLbl>
              <c:idx val="6"/>
              <c:layout>
                <c:manualLayout>
                  <c:x val="8.1101249062617176E-2"/>
                  <c:y val="-7.1078431372549017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3433785620547428"/>
                      <c:h val="0.13595588235294118"/>
                    </c:manualLayout>
                  </c15:layout>
                </c:ext>
                <c:ext xmlns:c16="http://schemas.microsoft.com/office/drawing/2014/chart" uri="{C3380CC4-5D6E-409C-BE32-E72D297353CC}">
                  <c16:uniqueId val="{00000007-C421-43AE-A15E-5221C8314C86}"/>
                </c:ext>
              </c:extLst>
            </c:dLbl>
            <c:dLbl>
              <c:idx val="7"/>
              <c:layout>
                <c:manualLayout>
                  <c:x val="-8.1872812531673778E-2"/>
                  <c:y val="-0.1029411764705882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D150-4A72-8FA0-0291949FFE83}"/>
                </c:ext>
              </c:extLst>
            </c:dLbl>
            <c:dLbl>
              <c:idx val="8"/>
              <c:layout>
                <c:manualLayout>
                  <c:x val="-2.4258611120495936E-2"/>
                  <c:y val="-0.13970588235294118"/>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150-4A72-8FA0-0291949FFE83}"/>
                </c:ext>
              </c:extLst>
            </c:dLbl>
            <c:dLbl>
              <c:idx val="9"/>
              <c:layout>
                <c:manualLayout>
                  <c:x val="1.0613142365216972E-2"/>
                  <c:y val="-7.352941176470588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D150-4A72-8FA0-0291949FFE83}"/>
                </c:ext>
              </c:extLst>
            </c:dLbl>
            <c:dLbl>
              <c:idx val="10"/>
              <c:layout>
                <c:manualLayout>
                  <c:x val="1.6677795145340901E-2"/>
                  <c:y val="-6.862745098039216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D150-4A72-8FA0-0291949FFE83}"/>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EMS!$F$70:$F$76</c:f>
              <c:strCache>
                <c:ptCount val="7"/>
                <c:pt idx="0">
                  <c:v>Personnel Costs</c:v>
                </c:pt>
                <c:pt idx="1">
                  <c:v>Services</c:v>
                </c:pt>
                <c:pt idx="2">
                  <c:v>Supplies</c:v>
                </c:pt>
                <c:pt idx="3">
                  <c:v>Capital Outlays</c:v>
                </c:pt>
                <c:pt idx="4">
                  <c:v>Bond Debt</c:v>
                </c:pt>
                <c:pt idx="5">
                  <c:v>Transfers</c:v>
                </c:pt>
                <c:pt idx="6">
                  <c:v>Administrative Costs</c:v>
                </c:pt>
              </c:strCache>
            </c:strRef>
          </c:cat>
          <c:val>
            <c:numRef>
              <c:f>EMS!$G$70:$G$76</c:f>
              <c:numCache>
                <c:formatCode>#,##0_);\(#,##0\)</c:formatCode>
                <c:ptCount val="7"/>
                <c:pt idx="0">
                  <c:v>4812911</c:v>
                </c:pt>
                <c:pt idx="1">
                  <c:v>3369755</c:v>
                </c:pt>
                <c:pt idx="2">
                  <c:v>2061345</c:v>
                </c:pt>
                <c:pt idx="3">
                  <c:v>329086</c:v>
                </c:pt>
                <c:pt idx="4">
                  <c:v>5372452</c:v>
                </c:pt>
                <c:pt idx="5">
                  <c:v>2207930</c:v>
                </c:pt>
                <c:pt idx="6">
                  <c:v>850221</c:v>
                </c:pt>
              </c:numCache>
            </c:numRef>
          </c:val>
          <c:extLst>
            <c:ext xmlns:c16="http://schemas.microsoft.com/office/drawing/2014/chart" uri="{C3380CC4-5D6E-409C-BE32-E72D297353CC}">
              <c16:uniqueId val="{0000000A-9AA4-4A8E-AEC2-6E75067171F6}"/>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1568970545348E-2"/>
          <c:y val="2.3536332035005013E-2"/>
          <c:w val="0.88368900068047052"/>
          <c:h val="0.78976495729267693"/>
        </c:manualLayout>
      </c:layout>
      <c:barChart>
        <c:barDir val="col"/>
        <c:grouping val="stacked"/>
        <c:varyColors val="0"/>
        <c:ser>
          <c:idx val="1"/>
          <c:order val="0"/>
          <c:tx>
            <c:strRef>
              <c:f>'GF Projection'!$M$56</c:f>
              <c:strCache>
                <c:ptCount val="1"/>
                <c:pt idx="0">
                  <c:v>Committed, Stabilization Fund</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Projection'!$N$56:$W$56</c:f>
              <c:numCache>
                <c:formatCode>"$"#,##0_);[Red]\("$"#,##0\)</c:formatCode>
                <c:ptCount val="7"/>
                <c:pt idx="0">
                  <c:v>10971735</c:v>
                </c:pt>
                <c:pt idx="1">
                  <c:v>10786253</c:v>
                </c:pt>
                <c:pt idx="2">
                  <c:v>12527406</c:v>
                </c:pt>
                <c:pt idx="3">
                  <c:v>12020533</c:v>
                </c:pt>
                <c:pt idx="4">
                  <c:v>12308266</c:v>
                </c:pt>
                <c:pt idx="5">
                  <c:v>12849272</c:v>
                </c:pt>
                <c:pt idx="6">
                  <c:v>13542712</c:v>
                </c:pt>
              </c:numCache>
            </c:numRef>
          </c:val>
          <c:extLst>
            <c:ext xmlns:c16="http://schemas.microsoft.com/office/drawing/2014/chart" uri="{C3380CC4-5D6E-409C-BE32-E72D297353CC}">
              <c16:uniqueId val="{00000001-F0E9-4A5E-9683-3F33A4880E88}"/>
            </c:ext>
          </c:extLst>
        </c:ser>
        <c:ser>
          <c:idx val="8"/>
          <c:order val="1"/>
          <c:tx>
            <c:strRef>
              <c:f>'GF Projection'!$M$57</c:f>
              <c:strCache>
                <c:ptCount val="1"/>
                <c:pt idx="0">
                  <c:v>Assigned, Emergencies</c:v>
                </c:pt>
              </c:strCache>
            </c:strRef>
          </c:tx>
          <c:spPr>
            <a:solidFill>
              <a:srgbClr val="00B0F0"/>
            </a:solidFill>
            <a:ln>
              <a:solidFill>
                <a:srgbClr val="00B0F0"/>
              </a:solidFill>
            </a:ln>
            <a:effectLst/>
          </c:spPr>
          <c:invertIfNegative val="0"/>
          <c:dLbls>
            <c:dLbl>
              <c:idx val="4"/>
              <c:layout>
                <c:manualLayout>
                  <c:x val="-1.54320987654332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0E9-4A5E-9683-3F33A4880E8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Projection'!$N$57:$W$57</c:f>
              <c:numCache>
                <c:formatCode>"$"#,##0_);[Red]\("$"#,##0\)</c:formatCode>
                <c:ptCount val="7"/>
                <c:pt idx="0">
                  <c:v>2000000</c:v>
                </c:pt>
                <c:pt idx="1">
                  <c:v>2000000</c:v>
                </c:pt>
                <c:pt idx="2">
                  <c:v>2000000</c:v>
                </c:pt>
                <c:pt idx="3">
                  <c:v>2000000</c:v>
                </c:pt>
                <c:pt idx="4">
                  <c:v>2000000</c:v>
                </c:pt>
                <c:pt idx="5">
                  <c:v>2000000</c:v>
                </c:pt>
                <c:pt idx="6">
                  <c:v>2000000</c:v>
                </c:pt>
              </c:numCache>
            </c:numRef>
          </c:val>
          <c:extLst>
            <c:ext xmlns:c16="http://schemas.microsoft.com/office/drawing/2014/chart" uri="{C3380CC4-5D6E-409C-BE32-E72D297353CC}">
              <c16:uniqueId val="{00000008-F0E9-4A5E-9683-3F33A4880E88}"/>
            </c:ext>
          </c:extLst>
        </c:ser>
        <c:ser>
          <c:idx val="9"/>
          <c:order val="2"/>
          <c:tx>
            <c:strRef>
              <c:f>'GF Projection'!$M$58</c:f>
              <c:strCache>
                <c:ptCount val="1"/>
                <c:pt idx="0">
                  <c:v>Assigned, Encumbrances</c:v>
                </c:pt>
              </c:strCache>
            </c:strRef>
          </c:tx>
          <c:spPr>
            <a:solidFill>
              <a:schemeClr val="accent4">
                <a:lumMod val="60000"/>
              </a:schemeClr>
            </a:solidFill>
            <a:ln>
              <a:noFill/>
            </a:ln>
            <a:effectLst/>
          </c:spPr>
          <c:invertIfNegative val="0"/>
          <c:dLbls>
            <c:dLbl>
              <c:idx val="4"/>
              <c:layout>
                <c:manualLayout>
                  <c:x val="-6.7901234567901231E-2"/>
                  <c:y val="1.647543242450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02-4E83-9061-8F0870D61498}"/>
                </c:ext>
              </c:extLst>
            </c:dLbl>
            <c:dLbl>
              <c:idx val="5"/>
              <c:layout>
                <c:manualLayout>
                  <c:x val="-6.4814814814814811E-2"/>
                  <c:y val="1.64754324245035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102-4E83-9061-8F0870D61498}"/>
                </c:ext>
              </c:extLst>
            </c:dLbl>
            <c:dLbl>
              <c:idx val="6"/>
              <c:layout>
                <c:manualLayout>
                  <c:x val="-6.01851851851853E-2"/>
                  <c:y val="2.35363320350050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C0-4D4E-A4CD-F482BD220B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Projection'!$N$58:$W$58</c:f>
              <c:numCache>
                <c:formatCode>General</c:formatCode>
                <c:ptCount val="7"/>
                <c:pt idx="5" formatCode="&quot;$&quot;#,##0_);[Red]\(&quot;$&quot;#,##0\)">
                  <c:v>62921</c:v>
                </c:pt>
                <c:pt idx="6" formatCode="&quot;$&quot;#,##0_);[Red]\(&quot;$&quot;#,##0\)">
                  <c:v>75000</c:v>
                </c:pt>
              </c:numCache>
            </c:numRef>
          </c:val>
          <c:extLst>
            <c:ext xmlns:c16="http://schemas.microsoft.com/office/drawing/2014/chart" uri="{C3380CC4-5D6E-409C-BE32-E72D297353CC}">
              <c16:uniqueId val="{00000001-3102-4E83-9061-8F0870D61498}"/>
            </c:ext>
          </c:extLst>
        </c:ser>
        <c:ser>
          <c:idx val="7"/>
          <c:order val="3"/>
          <c:tx>
            <c:strRef>
              <c:f>'GF Projection'!$M$59</c:f>
              <c:strCache>
                <c:ptCount val="1"/>
                <c:pt idx="0">
                  <c:v>Nonspendable, Stormwater Advance</c:v>
                </c:pt>
              </c:strCache>
            </c:strRef>
          </c:tx>
          <c:spPr>
            <a:solidFill>
              <a:srgbClr val="00B05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Projection'!$N$59:$W$59</c:f>
              <c:numCache>
                <c:formatCode>"$"#,##0_);[Red]\("$"#,##0\)</c:formatCode>
                <c:ptCount val="7"/>
                <c:pt idx="1">
                  <c:v>2000000</c:v>
                </c:pt>
                <c:pt idx="2">
                  <c:v>1750000</c:v>
                </c:pt>
                <c:pt idx="3">
                  <c:v>4701929</c:v>
                </c:pt>
                <c:pt idx="4">
                  <c:v>3913956</c:v>
                </c:pt>
                <c:pt idx="5">
                  <c:v>3663956</c:v>
                </c:pt>
                <c:pt idx="6">
                  <c:v>3413956</c:v>
                </c:pt>
              </c:numCache>
            </c:numRef>
          </c:val>
          <c:extLst>
            <c:ext xmlns:c16="http://schemas.microsoft.com/office/drawing/2014/chart" uri="{C3380CC4-5D6E-409C-BE32-E72D297353CC}">
              <c16:uniqueId val="{00000007-F0E9-4A5E-9683-3F33A4880E88}"/>
            </c:ext>
          </c:extLst>
        </c:ser>
        <c:ser>
          <c:idx val="2"/>
          <c:order val="4"/>
          <c:tx>
            <c:strRef>
              <c:f>'GF Projection'!$M$60</c:f>
              <c:strCache>
                <c:ptCount val="1"/>
                <c:pt idx="0">
                  <c:v>Nonspendable, Assigned Other</c:v>
                </c:pt>
              </c:strCache>
            </c:strRef>
          </c:tx>
          <c:spPr>
            <a:solidFill>
              <a:srgbClr val="FFFF00"/>
            </a:solidFill>
            <a:ln>
              <a:solidFill>
                <a:srgbClr val="FFFF00"/>
              </a:solidFill>
            </a:ln>
            <a:effectLst/>
          </c:spPr>
          <c:invertIfNegative val="0"/>
          <c:dLbls>
            <c:dLbl>
              <c:idx val="3"/>
              <c:layout>
                <c:manualLayout>
                  <c:x val="-7.8703703703703817E-2"/>
                  <c:y val="1.1768166017502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0E9-4A5E-9683-3F33A4880E88}"/>
                </c:ext>
              </c:extLst>
            </c:dLbl>
            <c:dLbl>
              <c:idx val="4"/>
              <c:layout>
                <c:manualLayout>
                  <c:x val="-6.4814814814814811E-2"/>
                  <c:y val="2.58899652385054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E9-4A5E-9683-3F33A4880E88}"/>
                </c:ext>
              </c:extLst>
            </c:dLbl>
            <c:dLbl>
              <c:idx val="5"/>
              <c:layout>
                <c:manualLayout>
                  <c:x val="-6.01851851851853E-2"/>
                  <c:y val="3.76581312560080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02-4E83-9061-8F0870D61498}"/>
                </c:ext>
              </c:extLst>
            </c:dLbl>
            <c:dLbl>
              <c:idx val="6"/>
              <c:layout>
                <c:manualLayout>
                  <c:x val="-6.4814814814814922E-2"/>
                  <c:y val="2.8243598442005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C0-4D4E-A4CD-F482BD220B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Projection'!$N$60:$W$60</c:f>
              <c:numCache>
                <c:formatCode>General</c:formatCode>
                <c:ptCount val="7"/>
                <c:pt idx="4" formatCode="&quot;$&quot;#,##0_);[Red]\(&quot;$&quot;#,##0\)">
                  <c:v>209503</c:v>
                </c:pt>
                <c:pt idx="5" formatCode="&quot;$&quot;#,##0_);[Red]\(&quot;$&quot;#,##0\)">
                  <c:v>137535</c:v>
                </c:pt>
                <c:pt idx="6" formatCode="&quot;$&quot;#,##0_);[Red]\(&quot;$&quot;#,##0\)">
                  <c:v>150000</c:v>
                </c:pt>
              </c:numCache>
            </c:numRef>
          </c:val>
          <c:extLst>
            <c:ext xmlns:c16="http://schemas.microsoft.com/office/drawing/2014/chart" uri="{C3380CC4-5D6E-409C-BE32-E72D297353CC}">
              <c16:uniqueId val="{00000002-F0E9-4A5E-9683-3F33A4880E88}"/>
            </c:ext>
          </c:extLst>
        </c:ser>
        <c:ser>
          <c:idx val="3"/>
          <c:order val="5"/>
          <c:tx>
            <c:strRef>
              <c:f>'GF Projection'!$M$61</c:f>
              <c:strCache>
                <c:ptCount val="1"/>
                <c:pt idx="0">
                  <c:v>Restricted, Various</c:v>
                </c:pt>
              </c:strCache>
            </c:strRef>
          </c:tx>
          <c:spPr>
            <a:solidFill>
              <a:srgbClr val="CC66FF"/>
            </a:solidFill>
            <a:ln>
              <a:solidFill>
                <a:srgbClr val="CC66FF"/>
              </a:solidFill>
            </a:ln>
            <a:effectLst/>
          </c:spPr>
          <c:invertIfNegative val="0"/>
          <c:dLbls>
            <c:dLbl>
              <c:idx val="4"/>
              <c:layout>
                <c:manualLayout>
                  <c:x val="-6.4814814814814811E-2"/>
                  <c:y val="-9.41453281400209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102-4E83-9061-8F0870D61498}"/>
                </c:ext>
              </c:extLst>
            </c:dLbl>
            <c:dLbl>
              <c:idx val="5"/>
              <c:layout>
                <c:manualLayout>
                  <c:x val="-6.4814814814814922E-2"/>
                  <c:y val="-7.06089961050150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102-4E83-9061-8F0870D61498}"/>
                </c:ext>
              </c:extLst>
            </c:dLbl>
            <c:dLbl>
              <c:idx val="6"/>
              <c:layout>
                <c:manualLayout>
                  <c:x val="-6.32716049382716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C0-4D4E-A4CD-F482BD220B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12700" cap="flat" cmpd="sng" algn="ctr">
                      <a:solidFill>
                        <a:schemeClr val="tx1"/>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Projection'!$N$61:$W$61</c:f>
              <c:numCache>
                <c:formatCode>General</c:formatCode>
                <c:ptCount val="7"/>
                <c:pt idx="4" formatCode="&quot;$&quot;#,##0_);[Red]\(&quot;$&quot;#,##0\)">
                  <c:v>550443</c:v>
                </c:pt>
                <c:pt idx="5" formatCode="&quot;$&quot;#,##0_);[Red]\(&quot;$&quot;#,##0\)">
                  <c:v>332647</c:v>
                </c:pt>
                <c:pt idx="6" formatCode="&quot;$&quot;#,##0_);[Red]\(&quot;$&quot;#,##0\)">
                  <c:v>264258</c:v>
                </c:pt>
              </c:numCache>
            </c:numRef>
          </c:val>
          <c:extLst>
            <c:ext xmlns:c16="http://schemas.microsoft.com/office/drawing/2014/chart" uri="{C3380CC4-5D6E-409C-BE32-E72D297353CC}">
              <c16:uniqueId val="{00000003-F0E9-4A5E-9683-3F33A4880E88}"/>
            </c:ext>
          </c:extLst>
        </c:ser>
        <c:ser>
          <c:idx val="6"/>
          <c:order val="6"/>
          <c:tx>
            <c:strRef>
              <c:f>'GF Projection'!$M$62</c:f>
              <c:strCache>
                <c:ptCount val="1"/>
                <c:pt idx="0">
                  <c:v>Unassigned</c:v>
                </c:pt>
              </c:strCache>
            </c:strRef>
          </c:tx>
          <c:spPr>
            <a:solidFill>
              <a:srgbClr val="92D050"/>
            </a:solidFill>
            <a:ln>
              <a:solidFill>
                <a:srgbClr val="92D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Projection'!$N$62:$W$62</c:f>
              <c:numCache>
                <c:formatCode>"$"#,##0_);[Red]\("$"#,##0\)</c:formatCode>
                <c:ptCount val="7"/>
                <c:pt idx="0">
                  <c:v>6893001</c:v>
                </c:pt>
                <c:pt idx="1">
                  <c:v>8698001</c:v>
                </c:pt>
                <c:pt idx="2">
                  <c:v>5186473</c:v>
                </c:pt>
                <c:pt idx="3">
                  <c:v>4529040</c:v>
                </c:pt>
                <c:pt idx="4">
                  <c:v>4912362</c:v>
                </c:pt>
                <c:pt idx="5">
                  <c:v>4014314</c:v>
                </c:pt>
                <c:pt idx="6">
                  <c:v>3095938</c:v>
                </c:pt>
              </c:numCache>
            </c:numRef>
          </c:val>
          <c:extLst>
            <c:ext xmlns:c16="http://schemas.microsoft.com/office/drawing/2014/chart" uri="{C3380CC4-5D6E-409C-BE32-E72D297353CC}">
              <c16:uniqueId val="{00000006-F0E9-4A5E-9683-3F33A4880E88}"/>
            </c:ext>
          </c:extLst>
        </c:ser>
        <c:ser>
          <c:idx val="0"/>
          <c:order val="7"/>
          <c:tx>
            <c:strRef>
              <c:f>'GF Projection'!$M$63</c:f>
              <c:strCache>
                <c:ptCount val="1"/>
                <c:pt idx="0">
                  <c:v>Assigned, Capital Projects</c:v>
                </c:pt>
              </c:strCache>
            </c:strRef>
          </c:tx>
          <c:spPr>
            <a:solidFill>
              <a:srgbClr val="FF3399"/>
            </a:solidFill>
            <a:ln>
              <a:solidFill>
                <a:srgbClr val="FF3399"/>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'GF Projection'!$N$55:$W$55</c:f>
              <c:strCache>
                <c:ptCount val="7"/>
                <c:pt idx="0">
                  <c:v>FY 2013</c:v>
                </c:pt>
                <c:pt idx="1">
                  <c:v> FY 2014</c:v>
                </c:pt>
                <c:pt idx="2">
                  <c:v>FY 2015</c:v>
                </c:pt>
                <c:pt idx="3">
                  <c:v>FY 2016</c:v>
                </c:pt>
                <c:pt idx="4">
                  <c:v>FY 2017</c:v>
                </c:pt>
                <c:pt idx="5">
                  <c:v>FY 2018</c:v>
                </c:pt>
                <c:pt idx="6">
                  <c:v>Est FY 2019</c:v>
                </c:pt>
              </c:strCache>
            </c:strRef>
          </c:cat>
          <c:val>
            <c:numRef>
              <c:f>'GF Projection'!$N$63:$W$63</c:f>
              <c:numCache>
                <c:formatCode>"$"#,##0_);[Red]\("$"#,##0\)</c:formatCode>
                <c:ptCount val="7"/>
                <c:pt idx="0">
                  <c:v>9307196</c:v>
                </c:pt>
                <c:pt idx="1">
                  <c:v>9009183</c:v>
                </c:pt>
                <c:pt idx="2">
                  <c:v>9816321</c:v>
                </c:pt>
                <c:pt idx="3">
                  <c:v>6420219</c:v>
                </c:pt>
                <c:pt idx="4">
                  <c:v>4616773</c:v>
                </c:pt>
                <c:pt idx="5">
                  <c:v>6358858</c:v>
                </c:pt>
                <c:pt idx="6">
                  <c:v>6060754</c:v>
                </c:pt>
              </c:numCache>
            </c:numRef>
          </c:val>
          <c:extLst>
            <c:ext xmlns:c16="http://schemas.microsoft.com/office/drawing/2014/chart" uri="{C3380CC4-5D6E-409C-BE32-E72D297353CC}">
              <c16:uniqueId val="{00000009-F0E9-4A5E-9683-3F33A4880E88}"/>
            </c:ext>
          </c:extLst>
        </c:ser>
        <c:dLbls>
          <c:showLegendKey val="0"/>
          <c:showVal val="0"/>
          <c:showCatName val="0"/>
          <c:showSerName val="0"/>
          <c:showPercent val="0"/>
          <c:showBubbleSize val="0"/>
        </c:dLbls>
        <c:gapWidth val="150"/>
        <c:overlap val="100"/>
        <c:axId val="448374760"/>
        <c:axId val="448377712"/>
      </c:barChart>
      <c:catAx>
        <c:axId val="448374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48377712"/>
        <c:crosses val="autoZero"/>
        <c:auto val="1"/>
        <c:lblAlgn val="ctr"/>
        <c:lblOffset val="100"/>
        <c:noMultiLvlLbl val="0"/>
      </c:catAx>
      <c:valAx>
        <c:axId val="448377712"/>
        <c:scaling>
          <c:orientation val="minMax"/>
        </c:scaling>
        <c:delete val="0"/>
        <c:axPos val="l"/>
        <c:majorGridlines>
          <c:spPr>
            <a:ln w="9525" cap="flat" cmpd="sng" algn="ctr">
              <a:solidFill>
                <a:schemeClr val="tx1"/>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448374760"/>
        <c:crosses val="autoZero"/>
        <c:crossBetween val="between"/>
      </c:valAx>
      <c:spPr>
        <a:noFill/>
        <a:ln>
          <a:noFill/>
        </a:ln>
        <a:effectLst/>
      </c:spPr>
    </c:plotArea>
    <c:legend>
      <c:legendPos val="b"/>
      <c:layout>
        <c:manualLayout>
          <c:xMode val="edge"/>
          <c:yMode val="edge"/>
          <c:x val="1.5613760085544869E-2"/>
          <c:y val="0.86683032139324712"/>
          <c:w val="0.69716754155730531"/>
          <c:h val="0.11904787938574991"/>
        </c:manualLayout>
      </c:layout>
      <c:overlay val="0"/>
      <c:spPr>
        <a:noFill/>
        <a:ln>
          <a:noFill/>
        </a:ln>
        <a:effectLst/>
      </c:spPr>
      <c:txPr>
        <a:bodyPr rot="0" spcFirstLastPara="1" vertOverflow="ellipsis" vert="horz" wrap="square" anchor="ctr" anchorCtr="1"/>
        <a:lstStyle/>
        <a:p>
          <a:pPr>
            <a:defRPr sz="94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Sheet1!$A$3</c:f>
              <c:strCache>
                <c:ptCount val="1"/>
                <c:pt idx="0">
                  <c:v>Revenue</c:v>
                </c:pt>
              </c:strCache>
            </c:strRef>
          </c:tx>
          <c:spPr>
            <a:ln w="28575" cap="rnd">
              <a:solidFill>
                <a:schemeClr val="bg2">
                  <a:lumMod val="25000"/>
                </a:schemeClr>
              </a:solidFill>
              <a:round/>
            </a:ln>
            <a:effectLst/>
          </c:spPr>
          <c:marker>
            <c:symbol val="circle"/>
            <c:size val="5"/>
            <c:spPr>
              <a:solidFill>
                <a:schemeClr val="bg2">
                  <a:lumMod val="25000"/>
                </a:schemeClr>
              </a:solidFill>
              <a:ln w="9525">
                <a:solidFill>
                  <a:schemeClr val="bg2">
                    <a:lumMod val="25000"/>
                  </a:schemeClr>
                </a:solidFill>
              </a:ln>
              <a:effectLst/>
            </c:spPr>
          </c:marker>
          <c:cat>
            <c:strRef>
              <c:f>Sheet1!$B$2:$K$2</c:f>
              <c:strCache>
                <c:ptCount val="10"/>
                <c:pt idx="0">
                  <c:v>2011</c:v>
                </c:pt>
                <c:pt idx="1">
                  <c:v>2012</c:v>
                </c:pt>
                <c:pt idx="2">
                  <c:v>2013</c:v>
                </c:pt>
                <c:pt idx="3">
                  <c:v>2014</c:v>
                </c:pt>
                <c:pt idx="4">
                  <c:v>2015</c:v>
                </c:pt>
                <c:pt idx="5">
                  <c:v>2016</c:v>
                </c:pt>
                <c:pt idx="6">
                  <c:v>2017</c:v>
                </c:pt>
                <c:pt idx="7">
                  <c:v>2018</c:v>
                </c:pt>
                <c:pt idx="8">
                  <c:v>2019</c:v>
                </c:pt>
                <c:pt idx="9">
                  <c:v>Est FY2020</c:v>
                </c:pt>
              </c:strCache>
            </c:strRef>
          </c:cat>
          <c:val>
            <c:numRef>
              <c:f>Sheet1!$B$3:$K$3</c:f>
              <c:numCache>
                <c:formatCode>_("$"* #,##0_);_("$"* \(#,##0\);_("$"* "-"??_);_(@_)</c:formatCode>
                <c:ptCount val="10"/>
                <c:pt idx="0">
                  <c:v>44762707</c:v>
                </c:pt>
                <c:pt idx="1">
                  <c:v>42700799</c:v>
                </c:pt>
                <c:pt idx="2">
                  <c:v>42358812</c:v>
                </c:pt>
                <c:pt idx="3">
                  <c:v>44274023</c:v>
                </c:pt>
                <c:pt idx="4">
                  <c:v>47303119</c:v>
                </c:pt>
                <c:pt idx="5">
                  <c:v>49703116</c:v>
                </c:pt>
                <c:pt idx="6">
                  <c:v>49218450</c:v>
                </c:pt>
                <c:pt idx="7">
                  <c:v>50632663</c:v>
                </c:pt>
                <c:pt idx="8">
                  <c:v>52662993</c:v>
                </c:pt>
                <c:pt idx="9">
                  <c:v>55312286</c:v>
                </c:pt>
              </c:numCache>
            </c:numRef>
          </c:val>
          <c:smooth val="0"/>
          <c:extLst>
            <c:ext xmlns:c16="http://schemas.microsoft.com/office/drawing/2014/chart" uri="{C3380CC4-5D6E-409C-BE32-E72D297353CC}">
              <c16:uniqueId val="{00000000-CD30-4CDA-8709-7328C72E21D4}"/>
            </c:ext>
          </c:extLst>
        </c:ser>
        <c:ser>
          <c:idx val="1"/>
          <c:order val="1"/>
          <c:tx>
            <c:strRef>
              <c:f>Sheet1!$A$4</c:f>
              <c:strCache>
                <c:ptCount val="1"/>
                <c:pt idx="0">
                  <c:v>Expense</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strRef>
              <c:f>Sheet1!$B$2:$K$2</c:f>
              <c:strCache>
                <c:ptCount val="10"/>
                <c:pt idx="0">
                  <c:v>2011</c:v>
                </c:pt>
                <c:pt idx="1">
                  <c:v>2012</c:v>
                </c:pt>
                <c:pt idx="2">
                  <c:v>2013</c:v>
                </c:pt>
                <c:pt idx="3">
                  <c:v>2014</c:v>
                </c:pt>
                <c:pt idx="4">
                  <c:v>2015</c:v>
                </c:pt>
                <c:pt idx="5">
                  <c:v>2016</c:v>
                </c:pt>
                <c:pt idx="6">
                  <c:v>2017</c:v>
                </c:pt>
                <c:pt idx="7">
                  <c:v>2018</c:v>
                </c:pt>
                <c:pt idx="8">
                  <c:v>2019</c:v>
                </c:pt>
                <c:pt idx="9">
                  <c:v>Est FY2020</c:v>
                </c:pt>
              </c:strCache>
            </c:strRef>
          </c:cat>
          <c:val>
            <c:numRef>
              <c:f>Sheet1!$B$4:$K$4</c:f>
              <c:numCache>
                <c:formatCode>_("$"* #,##0_);_("$"* \(#,##0\);_("$"* "-"??_);_(@_)</c:formatCode>
                <c:ptCount val="10"/>
                <c:pt idx="0">
                  <c:v>45009005</c:v>
                </c:pt>
                <c:pt idx="1">
                  <c:v>46088688</c:v>
                </c:pt>
                <c:pt idx="2">
                  <c:v>45200684</c:v>
                </c:pt>
                <c:pt idx="3">
                  <c:v>43886938</c:v>
                </c:pt>
                <c:pt idx="4">
                  <c:v>46772642</c:v>
                </c:pt>
                <c:pt idx="5">
                  <c:v>48843322</c:v>
                </c:pt>
                <c:pt idx="6">
                  <c:v>49107628</c:v>
                </c:pt>
                <c:pt idx="7">
                  <c:v>50019064</c:v>
                </c:pt>
                <c:pt idx="8">
                  <c:v>52141144</c:v>
                </c:pt>
                <c:pt idx="9">
                  <c:v>54895850</c:v>
                </c:pt>
              </c:numCache>
            </c:numRef>
          </c:val>
          <c:smooth val="0"/>
          <c:extLst>
            <c:ext xmlns:c16="http://schemas.microsoft.com/office/drawing/2014/chart" uri="{C3380CC4-5D6E-409C-BE32-E72D297353CC}">
              <c16:uniqueId val="{00000001-CD30-4CDA-8709-7328C72E21D4}"/>
            </c:ext>
          </c:extLst>
        </c:ser>
        <c:dLbls>
          <c:showLegendKey val="0"/>
          <c:showVal val="0"/>
          <c:showCatName val="0"/>
          <c:showSerName val="0"/>
          <c:showPercent val="0"/>
          <c:showBubbleSize val="0"/>
        </c:dLbls>
        <c:marker val="1"/>
        <c:smooth val="0"/>
        <c:axId val="392956464"/>
        <c:axId val="420524944"/>
      </c:lineChart>
      <c:catAx>
        <c:axId val="39295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20524944"/>
        <c:crosses val="autoZero"/>
        <c:auto val="1"/>
        <c:lblAlgn val="ctr"/>
        <c:lblOffset val="100"/>
        <c:noMultiLvlLbl val="0"/>
      </c:catAx>
      <c:valAx>
        <c:axId val="420524944"/>
        <c:scaling>
          <c:orientation val="minMax"/>
          <c:min val="35000000"/>
        </c:scaling>
        <c:delete val="0"/>
        <c:axPos val="l"/>
        <c:majorGridlines>
          <c:spPr>
            <a:ln w="9525" cap="flat" cmpd="sng" algn="ctr">
              <a:solidFill>
                <a:schemeClr val="tx1"/>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39295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164106234972375E-2"/>
          <c:y val="0.1053526236049762"/>
          <c:w val="0.84872081199640259"/>
          <c:h val="0.74774320892815227"/>
        </c:manualLayout>
      </c:layout>
      <c:barChart>
        <c:barDir val="col"/>
        <c:grouping val="clustered"/>
        <c:varyColors val="0"/>
        <c:ser>
          <c:idx val="0"/>
          <c:order val="0"/>
          <c:tx>
            <c:strRef>
              <c:f>Sheet1!$B$3</c:f>
              <c:strCache>
                <c:ptCount val="1"/>
                <c:pt idx="0">
                  <c:v>Population</c:v>
                </c:pt>
              </c:strCache>
            </c:strRef>
          </c:tx>
          <c:spPr>
            <a:solidFill>
              <a:srgbClr val="41ACA5"/>
            </a:solidFill>
            <a:ln>
              <a:noFill/>
            </a:ln>
            <a:effectLst/>
          </c:spPr>
          <c:invertIfNegative val="0"/>
          <c:cat>
            <c:strRef>
              <c:f>Sheet1!$A$4:$A$19</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EST FY2020</c:v>
                </c:pt>
              </c:strCache>
            </c:strRef>
          </c:cat>
          <c:val>
            <c:numRef>
              <c:f>Sheet1!$B$4:$B$19</c:f>
              <c:numCache>
                <c:formatCode>_(* #,##0_);_(* \(#,##0\);_(* "-"_);_(@_)</c:formatCode>
                <c:ptCount val="16"/>
                <c:pt idx="0">
                  <c:v>101500</c:v>
                </c:pt>
                <c:pt idx="1">
                  <c:v>103700</c:v>
                </c:pt>
                <c:pt idx="2">
                  <c:v>104248</c:v>
                </c:pt>
                <c:pt idx="3">
                  <c:v>105400</c:v>
                </c:pt>
                <c:pt idx="4">
                  <c:v>106465</c:v>
                </c:pt>
                <c:pt idx="5">
                  <c:v>106788</c:v>
                </c:pt>
                <c:pt idx="6">
                  <c:v>106567</c:v>
                </c:pt>
                <c:pt idx="7">
                  <c:v>107784</c:v>
                </c:pt>
                <c:pt idx="8" formatCode="_(* #,##0_);_(* \(#,##0\);_(* &quot;-&quot;??_);_(@_)">
                  <c:v>107524</c:v>
                </c:pt>
                <c:pt idx="9">
                  <c:v>108365</c:v>
                </c:pt>
                <c:pt idx="10">
                  <c:v>109664</c:v>
                </c:pt>
                <c:pt idx="11">
                  <c:v>110714</c:v>
                </c:pt>
                <c:pt idx="12">
                  <c:v>112300</c:v>
                </c:pt>
                <c:pt idx="13">
                  <c:v>112549</c:v>
                </c:pt>
                <c:pt idx="14">
                  <c:v>116200</c:v>
                </c:pt>
                <c:pt idx="15">
                  <c:v>117839.43428278617</c:v>
                </c:pt>
              </c:numCache>
            </c:numRef>
          </c:val>
          <c:extLst>
            <c:ext xmlns:c16="http://schemas.microsoft.com/office/drawing/2014/chart" uri="{C3380CC4-5D6E-409C-BE32-E72D297353CC}">
              <c16:uniqueId val="{00000000-DFB5-4139-8D67-08B995B81C26}"/>
            </c:ext>
          </c:extLst>
        </c:ser>
        <c:dLbls>
          <c:showLegendKey val="0"/>
          <c:showVal val="0"/>
          <c:showCatName val="0"/>
          <c:showSerName val="0"/>
          <c:showPercent val="0"/>
          <c:showBubbleSize val="0"/>
        </c:dLbls>
        <c:gapWidth val="219"/>
        <c:overlap val="-27"/>
        <c:axId val="613933064"/>
        <c:axId val="613933456"/>
      </c:barChart>
      <c:lineChart>
        <c:grouping val="standard"/>
        <c:varyColors val="0"/>
        <c:ser>
          <c:idx val="1"/>
          <c:order val="1"/>
          <c:tx>
            <c:strRef>
              <c:f>Sheet1!$C$3</c:f>
              <c:strCache>
                <c:ptCount val="1"/>
                <c:pt idx="0">
                  <c:v>Staffing</c:v>
                </c:pt>
              </c:strCache>
            </c:strRef>
          </c:tx>
          <c:spPr>
            <a:ln w="28575" cap="rnd">
              <a:solidFill>
                <a:srgbClr val="C00000"/>
              </a:solidFill>
              <a:round/>
            </a:ln>
            <a:effectLst/>
          </c:spPr>
          <c:marker>
            <c:symbol val="none"/>
          </c:marker>
          <c:cat>
            <c:strRef>
              <c:f>Sheet1!$A$4:$A$19</c:f>
              <c:strCach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EST FY2020</c:v>
                </c:pt>
              </c:strCache>
            </c:strRef>
          </c:cat>
          <c:val>
            <c:numRef>
              <c:f>Sheet1!$C$4:$C$19</c:f>
              <c:numCache>
                <c:formatCode>_(* #,##0_);_(* \(#,##0\);_(* "-"_);_(@_)</c:formatCode>
                <c:ptCount val="16"/>
                <c:pt idx="0">
                  <c:v>704</c:v>
                </c:pt>
                <c:pt idx="1">
                  <c:v>717</c:v>
                </c:pt>
                <c:pt idx="2">
                  <c:v>746</c:v>
                </c:pt>
                <c:pt idx="3">
                  <c:v>776</c:v>
                </c:pt>
                <c:pt idx="4">
                  <c:v>777</c:v>
                </c:pt>
                <c:pt idx="5">
                  <c:v>756</c:v>
                </c:pt>
                <c:pt idx="6">
                  <c:v>749</c:v>
                </c:pt>
                <c:pt idx="7">
                  <c:v>752</c:v>
                </c:pt>
                <c:pt idx="8">
                  <c:v>752</c:v>
                </c:pt>
                <c:pt idx="9">
                  <c:v>720</c:v>
                </c:pt>
                <c:pt idx="10">
                  <c:v>723</c:v>
                </c:pt>
                <c:pt idx="11">
                  <c:v>725</c:v>
                </c:pt>
                <c:pt idx="12">
                  <c:v>728</c:v>
                </c:pt>
                <c:pt idx="13">
                  <c:v>740.5</c:v>
                </c:pt>
                <c:pt idx="14">
                  <c:v>757.67399999999998</c:v>
                </c:pt>
                <c:pt idx="15">
                  <c:v>765.49900000000002</c:v>
                </c:pt>
              </c:numCache>
            </c:numRef>
          </c:val>
          <c:smooth val="0"/>
          <c:extLst>
            <c:ext xmlns:c16="http://schemas.microsoft.com/office/drawing/2014/chart" uri="{C3380CC4-5D6E-409C-BE32-E72D297353CC}">
              <c16:uniqueId val="{00000001-DFB5-4139-8D67-08B995B81C26}"/>
            </c:ext>
          </c:extLst>
        </c:ser>
        <c:dLbls>
          <c:showLegendKey val="0"/>
          <c:showVal val="0"/>
          <c:showCatName val="0"/>
          <c:showSerName val="0"/>
          <c:showPercent val="0"/>
          <c:showBubbleSize val="0"/>
        </c:dLbls>
        <c:marker val="1"/>
        <c:smooth val="0"/>
        <c:axId val="613935416"/>
        <c:axId val="613933848"/>
      </c:lineChart>
      <c:catAx>
        <c:axId val="613933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rgbClr val="08335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33456"/>
        <c:crosses val="autoZero"/>
        <c:auto val="1"/>
        <c:lblAlgn val="ctr"/>
        <c:lblOffset val="100"/>
        <c:noMultiLvlLbl val="0"/>
      </c:catAx>
      <c:valAx>
        <c:axId val="613933456"/>
        <c:scaling>
          <c:orientation val="minMax"/>
        </c:scaling>
        <c:delete val="0"/>
        <c:axPos val="l"/>
        <c:majorGridlines>
          <c:spPr>
            <a:ln w="9525" cap="flat" cmpd="sng" algn="ctr">
              <a:solidFill>
                <a:srgbClr val="C5E4F9"/>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08335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33064"/>
        <c:crosses val="autoZero"/>
        <c:crossBetween val="between"/>
      </c:valAx>
      <c:valAx>
        <c:axId val="613933848"/>
        <c:scaling>
          <c:orientation val="minMax"/>
        </c:scaling>
        <c:delete val="0"/>
        <c:axPos val="r"/>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08335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35416"/>
        <c:crosses val="max"/>
        <c:crossBetween val="between"/>
      </c:valAx>
      <c:catAx>
        <c:axId val="613935416"/>
        <c:scaling>
          <c:orientation val="minMax"/>
        </c:scaling>
        <c:delete val="1"/>
        <c:axPos val="b"/>
        <c:numFmt formatCode="General" sourceLinked="1"/>
        <c:majorTickMark val="out"/>
        <c:minorTickMark val="none"/>
        <c:tickLblPos val="nextTo"/>
        <c:crossAx val="6139338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083350"/>
              </a:solidFill>
              <a:latin typeface="+mn-lt"/>
              <a:ea typeface="+mn-ea"/>
              <a:cs typeface="+mn-cs"/>
            </a:defRPr>
          </a:pPr>
          <a:endParaRPr lang="en-US"/>
        </a:p>
      </c:txPr>
    </c:legend>
    <c:plotVisOnly val="1"/>
    <c:dispBlanksAs val="gap"/>
    <c:showDLblsOverMax val="0"/>
  </c:chart>
  <c:spPr>
    <a:solidFill>
      <a:srgbClr val="E3F3F1"/>
    </a:solid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v>Millage Rate</c:v>
          </c:tx>
          <c:spPr>
            <a:solidFill>
              <a:srgbClr val="9A5050"/>
            </a:solidFill>
            <a:ln w="25400">
              <a:solidFill>
                <a:srgbClr val="9A5050"/>
              </a:solidFill>
            </a:ln>
          </c:spPr>
          <c:invertIfNegative val="0"/>
          <c:dPt>
            <c:idx val="1"/>
            <c:invertIfNegative val="0"/>
            <c:bubble3D val="0"/>
            <c:spPr>
              <a:solidFill>
                <a:srgbClr val="FAA21F"/>
              </a:solidFill>
              <a:ln w="25400">
                <a:solidFill>
                  <a:srgbClr val="FAA21F"/>
                </a:solidFill>
              </a:ln>
            </c:spPr>
            <c:extLst>
              <c:ext xmlns:c16="http://schemas.microsoft.com/office/drawing/2014/chart" uri="{C3380CC4-5D6E-409C-BE32-E72D297353CC}">
                <c16:uniqueId val="{00000003-EF4C-4ECC-9D10-09637EC7E945}"/>
              </c:ext>
            </c:extLst>
          </c:dPt>
          <c:dPt>
            <c:idx val="4"/>
            <c:invertIfNegative val="0"/>
            <c:bubble3D val="0"/>
            <c:extLst>
              <c:ext xmlns:c16="http://schemas.microsoft.com/office/drawing/2014/chart" uri="{C3380CC4-5D6E-409C-BE32-E72D297353CC}">
                <c16:uniqueId val="{00000001-EF4C-4ECC-9D10-09637EC7E945}"/>
              </c:ext>
            </c:extLst>
          </c:dPt>
          <c:cat>
            <c:strRef>
              <c:f>'For Chart'!$BF$1:$BF$19</c:f>
              <c:strCache>
                <c:ptCount val="19"/>
                <c:pt idx="0">
                  <c:v>Forsyth (2.5%)</c:v>
                </c:pt>
                <c:pt idx="1">
                  <c:v>Fayette (0.0%)</c:v>
                </c:pt>
                <c:pt idx="2">
                  <c:v>Carroll (2.5%)</c:v>
                </c:pt>
                <c:pt idx="3">
                  <c:v>Hall (2.5%)</c:v>
                </c:pt>
                <c:pt idx="4">
                  <c:v>Cherokee (2.0%)</c:v>
                </c:pt>
                <c:pt idx="5">
                  <c:v>Columbia (2.3%)</c:v>
                </c:pt>
                <c:pt idx="6">
                  <c:v>Douglas (1.0%)</c:v>
                </c:pt>
                <c:pt idx="7">
                  <c:v>Fulton (1.0%)</c:v>
                </c:pt>
                <c:pt idx="8">
                  <c:v>Coweta (2.5%)</c:v>
                </c:pt>
                <c:pt idx="9">
                  <c:v>Houston (2.5%)</c:v>
                </c:pt>
                <c:pt idx="10">
                  <c:v>Paulding (2.5%)</c:v>
                </c:pt>
                <c:pt idx="11">
                  <c:v>Cobb (1.6%)</c:v>
                </c:pt>
                <c:pt idx="12">
                  <c:v>Gwinnett (1.5%)</c:v>
                </c:pt>
                <c:pt idx="13">
                  <c:v>Henry (2.5%)</c:v>
                </c:pt>
                <c:pt idx="14">
                  <c:v>Chatham (1.8%)</c:v>
                </c:pt>
                <c:pt idx="15">
                  <c:v>Spalding (2.5%)</c:v>
                </c:pt>
                <c:pt idx="16">
                  <c:v>Clayton (1.6%)</c:v>
                </c:pt>
                <c:pt idx="17">
                  <c:v>Bibb (2.5%)</c:v>
                </c:pt>
                <c:pt idx="18">
                  <c:v>DeKalb (1.3%)</c:v>
                </c:pt>
              </c:strCache>
            </c:strRef>
          </c:cat>
          <c:val>
            <c:numRef>
              <c:f>'For Chart'!$BG$1:$BG$19</c:f>
              <c:numCache>
                <c:formatCode>0.0000_);[Red]\(0.0000\)</c:formatCode>
                <c:ptCount val="19"/>
                <c:pt idx="0">
                  <c:v>7.9359999999999999</c:v>
                </c:pt>
                <c:pt idx="1">
                  <c:v>8.1280000000000001</c:v>
                </c:pt>
                <c:pt idx="2">
                  <c:v>8.2609999999999992</c:v>
                </c:pt>
                <c:pt idx="3">
                  <c:v>8.9450000000000003</c:v>
                </c:pt>
                <c:pt idx="4">
                  <c:v>9.1379999999999999</c:v>
                </c:pt>
                <c:pt idx="5">
                  <c:v>9.5389999999999997</c:v>
                </c:pt>
                <c:pt idx="6">
                  <c:v>10.212999999999999</c:v>
                </c:pt>
                <c:pt idx="7">
                  <c:v>10.38</c:v>
                </c:pt>
                <c:pt idx="8">
                  <c:v>10.73</c:v>
                </c:pt>
                <c:pt idx="9">
                  <c:v>11.112</c:v>
                </c:pt>
                <c:pt idx="10">
                  <c:v>11.249000000000001</c:v>
                </c:pt>
                <c:pt idx="11">
                  <c:v>11.45</c:v>
                </c:pt>
                <c:pt idx="12">
                  <c:v>11.718999999999999</c:v>
                </c:pt>
                <c:pt idx="13">
                  <c:v>12.733000000000001</c:v>
                </c:pt>
                <c:pt idx="14">
                  <c:v>16.533000000000001</c:v>
                </c:pt>
                <c:pt idx="15">
                  <c:v>20.145</c:v>
                </c:pt>
                <c:pt idx="16">
                  <c:v>20.596</c:v>
                </c:pt>
                <c:pt idx="17">
                  <c:v>20.652000000000001</c:v>
                </c:pt>
                <c:pt idx="18">
                  <c:v>20.81</c:v>
                </c:pt>
              </c:numCache>
            </c:numRef>
          </c:val>
          <c:extLst>
            <c:ext xmlns:c16="http://schemas.microsoft.com/office/drawing/2014/chart" uri="{C3380CC4-5D6E-409C-BE32-E72D297353CC}">
              <c16:uniqueId val="{00000002-EF4C-4ECC-9D10-09637EC7E945}"/>
            </c:ext>
          </c:extLst>
        </c:ser>
        <c:ser>
          <c:idx val="1"/>
          <c:order val="1"/>
          <c:tx>
            <c:v>BOE % Charge</c:v>
          </c:tx>
          <c:invertIfNegative val="0"/>
          <c:cat>
            <c:strRef>
              <c:f>'For Chart'!$BF$1:$BF$19</c:f>
              <c:strCache>
                <c:ptCount val="19"/>
                <c:pt idx="0">
                  <c:v>Forsyth (2.5%)</c:v>
                </c:pt>
                <c:pt idx="1">
                  <c:v>Fayette (0.0%)</c:v>
                </c:pt>
                <c:pt idx="2">
                  <c:v>Carroll (2.5%)</c:v>
                </c:pt>
                <c:pt idx="3">
                  <c:v>Hall (2.5%)</c:v>
                </c:pt>
                <c:pt idx="4">
                  <c:v>Cherokee (2.0%)</c:v>
                </c:pt>
                <c:pt idx="5">
                  <c:v>Columbia (2.3%)</c:v>
                </c:pt>
                <c:pt idx="6">
                  <c:v>Douglas (1.0%)</c:v>
                </c:pt>
                <c:pt idx="7">
                  <c:v>Fulton (1.0%)</c:v>
                </c:pt>
                <c:pt idx="8">
                  <c:v>Coweta (2.5%)</c:v>
                </c:pt>
                <c:pt idx="9">
                  <c:v>Houston (2.5%)</c:v>
                </c:pt>
                <c:pt idx="10">
                  <c:v>Paulding (2.5%)</c:v>
                </c:pt>
                <c:pt idx="11">
                  <c:v>Cobb (1.6%)</c:v>
                </c:pt>
                <c:pt idx="12">
                  <c:v>Gwinnett (1.5%)</c:v>
                </c:pt>
                <c:pt idx="13">
                  <c:v>Henry (2.5%)</c:v>
                </c:pt>
                <c:pt idx="14">
                  <c:v>Chatham (1.8%)</c:v>
                </c:pt>
                <c:pt idx="15">
                  <c:v>Spalding (2.5%)</c:v>
                </c:pt>
                <c:pt idx="16">
                  <c:v>Clayton (1.6%)</c:v>
                </c:pt>
                <c:pt idx="17">
                  <c:v>Bibb (2.5%)</c:v>
                </c:pt>
                <c:pt idx="18">
                  <c:v>DeKalb (1.3%)</c:v>
                </c:pt>
              </c:strCache>
            </c:strRef>
          </c:cat>
          <c:val>
            <c:numRef>
              <c:f>'For Chart'!$BH$1:$BH$19</c:f>
              <c:numCache>
                <c:formatCode>0.0_);[Red]\(0.0\)</c:formatCode>
                <c:ptCount val="19"/>
                <c:pt idx="0">
                  <c:v>2.5</c:v>
                </c:pt>
                <c:pt idx="1">
                  <c:v>0</c:v>
                </c:pt>
                <c:pt idx="2">
                  <c:v>2.5</c:v>
                </c:pt>
                <c:pt idx="3">
                  <c:v>2.5</c:v>
                </c:pt>
                <c:pt idx="4">
                  <c:v>2</c:v>
                </c:pt>
                <c:pt idx="5">
                  <c:v>2.25</c:v>
                </c:pt>
                <c:pt idx="6">
                  <c:v>1</c:v>
                </c:pt>
                <c:pt idx="7">
                  <c:v>1</c:v>
                </c:pt>
                <c:pt idx="8">
                  <c:v>2.5</c:v>
                </c:pt>
                <c:pt idx="9">
                  <c:v>2.5</c:v>
                </c:pt>
                <c:pt idx="10">
                  <c:v>2.5</c:v>
                </c:pt>
                <c:pt idx="11">
                  <c:v>1.6</c:v>
                </c:pt>
                <c:pt idx="12">
                  <c:v>1.5</c:v>
                </c:pt>
                <c:pt idx="13">
                  <c:v>2.5</c:v>
                </c:pt>
                <c:pt idx="14">
                  <c:v>1.75</c:v>
                </c:pt>
                <c:pt idx="15">
                  <c:v>2.5</c:v>
                </c:pt>
                <c:pt idx="16">
                  <c:v>1.6</c:v>
                </c:pt>
                <c:pt idx="17">
                  <c:v>2.5</c:v>
                </c:pt>
                <c:pt idx="18">
                  <c:v>1.25</c:v>
                </c:pt>
              </c:numCache>
            </c:numRef>
          </c:val>
          <c:extLst>
            <c:ext xmlns:c16="http://schemas.microsoft.com/office/drawing/2014/chart" uri="{C3380CC4-5D6E-409C-BE32-E72D297353CC}">
              <c16:uniqueId val="{00000003-76F4-497D-AAEC-B88C56A266C8}"/>
            </c:ext>
          </c:extLst>
        </c:ser>
        <c:dLbls>
          <c:showLegendKey val="0"/>
          <c:showVal val="0"/>
          <c:showCatName val="0"/>
          <c:showSerName val="0"/>
          <c:showPercent val="0"/>
          <c:showBubbleSize val="0"/>
        </c:dLbls>
        <c:gapWidth val="182"/>
        <c:axId val="613945608"/>
        <c:axId val="613946000"/>
      </c:barChart>
      <c:catAx>
        <c:axId val="613945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b="1">
                <a:solidFill>
                  <a:srgbClr val="08335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46000"/>
        <c:crosses val="autoZero"/>
        <c:auto val="1"/>
        <c:lblAlgn val="ctr"/>
        <c:lblOffset val="100"/>
        <c:noMultiLvlLbl val="0"/>
      </c:catAx>
      <c:valAx>
        <c:axId val="613946000"/>
        <c:scaling>
          <c:orientation val="minMax"/>
          <c:max val="21"/>
          <c:min val="5"/>
        </c:scaling>
        <c:delete val="0"/>
        <c:axPos val="b"/>
        <c:majorGridlines>
          <c:spPr>
            <a:ln w="9525" cap="flat" cmpd="sng" algn="ctr">
              <a:solidFill>
                <a:srgbClr val="C5E4F9"/>
              </a:solidFill>
              <a:round/>
            </a:ln>
            <a:effectLst/>
          </c:spPr>
        </c:majorGridlines>
        <c:numFmt formatCode="0.0000_);[Red]\(0.0000\)" sourceLinked="1"/>
        <c:majorTickMark val="none"/>
        <c:minorTickMark val="none"/>
        <c:tickLblPos val="nextTo"/>
        <c:spPr>
          <a:ln w="9525">
            <a:noFill/>
          </a:ln>
        </c:spPr>
        <c:txPr>
          <a:bodyPr rot="0" vert="horz"/>
          <a:lstStyle/>
          <a:p>
            <a:pPr>
              <a:defRPr b="1">
                <a:solidFill>
                  <a:srgbClr val="083350"/>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3945608"/>
        <c:crosses val="autoZero"/>
        <c:crossBetween val="between"/>
      </c:valAx>
      <c:spPr>
        <a:noFill/>
        <a:ln w="25400">
          <a:noFill/>
        </a:ln>
      </c:spPr>
    </c:plotArea>
    <c:plotVisOnly val="1"/>
    <c:dispBlanksAs val="gap"/>
    <c:showDLblsOverMax val="0"/>
  </c:chart>
  <c:spPr>
    <a:solidFill>
      <a:srgbClr val="E3F3F1"/>
    </a:solidFill>
    <a:ln w="9525" cap="flat" cmpd="sng" algn="ctr">
      <a:solidFill>
        <a:schemeClr val="tx1">
          <a:lumMod val="15000"/>
          <a:lumOff val="85000"/>
        </a:schemeClr>
      </a:solidFill>
      <a:round/>
    </a:ln>
    <a:effectLst/>
  </c:spPr>
  <c:txPr>
    <a:bodyPr/>
    <a:lstStyle/>
    <a:p>
      <a:pPr>
        <a:defRPr sz="1000" b="0" i="0" u="none" strike="noStrike" baseline="0">
          <a:solidFill>
            <a:schemeClr val="tx1"/>
          </a:solidFill>
          <a:latin typeface="Calibri"/>
          <a:ea typeface="Calibri"/>
          <a:cs typeface="Calibri"/>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923253105001099E-2"/>
          <c:y val="0.13411295133413081"/>
          <c:w val="0.84136097666690746"/>
          <c:h val="0.81858994548758324"/>
        </c:manualLayout>
      </c:layout>
      <c:pie3DChart>
        <c:varyColors val="1"/>
        <c:ser>
          <c:idx val="0"/>
          <c:order val="0"/>
          <c:spPr>
            <a:ln>
              <a:solidFill>
                <a:schemeClr val="bg2">
                  <a:lumMod val="25000"/>
                </a:schemeClr>
              </a:solidFill>
            </a:ln>
          </c:spPr>
          <c:explosion val="3"/>
          <c:dPt>
            <c:idx val="0"/>
            <c:bubble3D val="0"/>
            <c:spPr>
              <a:solidFill>
                <a:schemeClr val="bg1">
                  <a:lumMod val="75000"/>
                </a:schemeClr>
              </a:solidFill>
              <a:ln>
                <a:solidFill>
                  <a:schemeClr val="bg2">
                    <a:lumMod val="2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2">
                    <a:lumMod val="25000"/>
                  </a:schemeClr>
                </a:contourClr>
              </a:sp3d>
            </c:spPr>
            <c:extLst>
              <c:ext xmlns:c16="http://schemas.microsoft.com/office/drawing/2014/chart" uri="{C3380CC4-5D6E-409C-BE32-E72D297353CC}">
                <c16:uniqueId val="{00000001-4E8E-431C-AE87-172C8FFCF016}"/>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3-4E8E-431C-AE87-172C8FFCF016}"/>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7-4E8E-431C-AE87-172C8FFCF016}"/>
              </c:ext>
            </c:extLst>
          </c:dPt>
          <c:dPt>
            <c:idx val="3"/>
            <c:bubble3D val="0"/>
            <c:spPr>
              <a:solidFill>
                <a:schemeClr val="tx1">
                  <a:lumMod val="50000"/>
                  <a:lumOff val="50000"/>
                </a:schemeClr>
              </a:solidFill>
              <a:ln>
                <a:solidFill>
                  <a:schemeClr val="tx1">
                    <a:lumMod val="50000"/>
                    <a:lumOff val="50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lumMod val="50000"/>
                    <a:lumOff val="50000"/>
                  </a:schemeClr>
                </a:contourClr>
              </a:sp3d>
            </c:spPr>
            <c:extLst>
              <c:ext xmlns:c16="http://schemas.microsoft.com/office/drawing/2014/chart" uri="{C3380CC4-5D6E-409C-BE32-E72D297353CC}">
                <c16:uniqueId val="{00000009-4E8E-431C-AE87-172C8FFCF016}"/>
              </c:ext>
            </c:extLst>
          </c:dPt>
          <c:dPt>
            <c:idx val="4"/>
            <c:bubble3D val="0"/>
            <c:spPr>
              <a:solidFill>
                <a:srgbClr val="9966FF"/>
              </a:solidFill>
              <a:ln>
                <a:solidFill>
                  <a:srgbClr val="9966FF"/>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9966FF"/>
                </a:contourClr>
              </a:sp3d>
            </c:spPr>
            <c:extLst>
              <c:ext xmlns:c16="http://schemas.microsoft.com/office/drawing/2014/chart" uri="{C3380CC4-5D6E-409C-BE32-E72D297353CC}">
                <c16:uniqueId val="{0000000B-4E8E-431C-AE87-172C8FFCF016}"/>
              </c:ext>
            </c:extLst>
          </c:dPt>
          <c:dPt>
            <c:idx val="5"/>
            <c:bubble3D val="0"/>
            <c:spPr>
              <a:solidFill>
                <a:schemeClr val="accent5">
                  <a:lumMod val="75000"/>
                </a:schemeClr>
              </a:solidFill>
              <a:ln>
                <a:solidFill>
                  <a:schemeClr val="accent5">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5">
                    <a:lumMod val="75000"/>
                  </a:schemeClr>
                </a:contourClr>
              </a:sp3d>
            </c:spPr>
            <c:extLst>
              <c:ext xmlns:c16="http://schemas.microsoft.com/office/drawing/2014/chart" uri="{C3380CC4-5D6E-409C-BE32-E72D297353CC}">
                <c16:uniqueId val="{0000000D-4E8E-431C-AE87-172C8FFCF016}"/>
              </c:ext>
            </c:extLst>
          </c:dPt>
          <c:dPt>
            <c:idx val="6"/>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0F-4E8E-431C-AE87-172C8FFCF016}"/>
              </c:ext>
            </c:extLst>
          </c:dPt>
          <c:dPt>
            <c:idx val="7"/>
            <c:bubble3D val="0"/>
            <c:spPr>
              <a:solidFill>
                <a:srgbClr val="C00000"/>
              </a:solidFill>
              <a:ln>
                <a:solidFill>
                  <a:srgbClr val="C000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C00000"/>
                </a:contourClr>
              </a:sp3d>
            </c:spPr>
            <c:extLst>
              <c:ext xmlns:c16="http://schemas.microsoft.com/office/drawing/2014/chart" uri="{C3380CC4-5D6E-409C-BE32-E72D297353CC}">
                <c16:uniqueId val="{00000010-33F6-48BD-A3D3-A52E481FD56C}"/>
              </c:ext>
            </c:extLst>
          </c:dPt>
          <c:dLbls>
            <c:dLbl>
              <c:idx val="0"/>
              <c:layout>
                <c:manualLayout>
                  <c:x val="-4.2817913171790296E-3"/>
                  <c:y val="0.141407913399693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fld id="{91A3B21F-0B99-42D9-8693-539980D540BE}" type="CATEGORYNAME">
                      <a:rPr lang="en-US"/>
                      <a:pPr>
                        <a:defRPr>
                          <a:solidFill>
                            <a:schemeClr val="tx1"/>
                          </a:solidFill>
                          <a:ea typeface="Open Sans Semibold" panose="020B0706030804020204" pitchFamily="34" charset="0"/>
                          <a:cs typeface="Open Sans Semibold" panose="020B0706030804020204" pitchFamily="34" charset="0"/>
                        </a:defRPr>
                      </a:pPr>
                      <a:t>[CATEGORY NAME]</a:t>
                    </a:fld>
                    <a:r>
                      <a:rPr lang="en-US" baseline="0" dirty="0"/>
                      <a:t>
65.0%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E8E-431C-AE87-172C8FFCF016}"/>
                </c:ext>
              </c:extLst>
            </c:dLbl>
            <c:dLbl>
              <c:idx val="1"/>
              <c:layout>
                <c:manualLayout>
                  <c:x val="-4.0878969717845715E-2"/>
                  <c:y val="6.312172972149672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E8E-431C-AE87-172C8FFCF016}"/>
                </c:ext>
              </c:extLst>
            </c:dLbl>
            <c:dLbl>
              <c:idx val="2"/>
              <c:layout>
                <c:manualLayout>
                  <c:x val="-0.14969917887379897"/>
                  <c:y val="2.322750508489634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E8E-431C-AE87-172C8FFCF016}"/>
                </c:ext>
              </c:extLst>
            </c:dLbl>
            <c:dLbl>
              <c:idx val="3"/>
              <c:layout>
                <c:manualLayout>
                  <c:x val="-0.12621102488215241"/>
                  <c:y val="-4.0917153473436487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E8E-431C-AE87-172C8FFCF016}"/>
                </c:ext>
              </c:extLst>
            </c:dLbl>
            <c:dLbl>
              <c:idx val="4"/>
              <c:layout>
                <c:manualLayout>
                  <c:x val="-7.5756126698317452E-2"/>
                  <c:y val="-7.831414664174724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E8E-431C-AE87-172C8FFCF016}"/>
                </c:ext>
              </c:extLst>
            </c:dLbl>
            <c:dLbl>
              <c:idx val="5"/>
              <c:layout>
                <c:manualLayout>
                  <c:x val="5.6890509201636972E-3"/>
                  <c:y val="-5.059947834199061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E8E-431C-AE87-172C8FFCF016}"/>
                </c:ext>
              </c:extLst>
            </c:dLbl>
            <c:dLbl>
              <c:idx val="6"/>
              <c:layout>
                <c:manualLayout>
                  <c:x val="0.11255031245276403"/>
                  <c:y val="-4.389074691653788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E8E-431C-AE87-172C8FFCF016}"/>
                </c:ext>
              </c:extLst>
            </c:dLbl>
            <c:dLbl>
              <c:idx val="7"/>
              <c:layout>
                <c:manualLayout>
                  <c:x val="0.17547219111399062"/>
                  <c:y val="-8.2262675750200704E-3"/>
                </c:manualLayout>
              </c:layout>
              <c:tx>
                <c:rich>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fld id="{290DCF16-4C5A-4EE9-9927-A6B1F975E868}" type="CATEGORYNAME">
                      <a:rPr lang="en-US" smtClean="0">
                        <a:latin typeface="+mn-lt"/>
                        <a:ea typeface="Open Sans Semibold" panose="020B0706030804020204" pitchFamily="34" charset="0"/>
                        <a:cs typeface="Open Sans Semibold" panose="020B0706030804020204" pitchFamily="34" charset="0"/>
                      </a:rPr>
                      <a:pPr>
                        <a:defRPr>
                          <a:solidFill>
                            <a:schemeClr val="tx1"/>
                          </a:solidFill>
                          <a:ea typeface="Open Sans Semibold" panose="020B0706030804020204" pitchFamily="34" charset="0"/>
                          <a:cs typeface="Open Sans Semibold" panose="020B0706030804020204" pitchFamily="34" charset="0"/>
                        </a:defRPr>
                      </a:pPr>
                      <a:t>[CATEGORY NAME]</a:t>
                    </a:fld>
                    <a:r>
                      <a:rPr lang="en-US" baseline="0" dirty="0">
                        <a:latin typeface="+mn-lt"/>
                        <a:ea typeface="Open Sans Semibold" panose="020B0706030804020204" pitchFamily="34" charset="0"/>
                        <a:cs typeface="Open Sans Semibold" panose="020B0706030804020204" pitchFamily="34" charset="0"/>
                      </a:rPr>
                      <a:t> 1.3%</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222999288053858"/>
                      <c:h val="7.7399301600195466E-2"/>
                    </c:manualLayout>
                  </c15:layout>
                  <c15:dlblFieldTable/>
                  <c15:showDataLabelsRange val="0"/>
                </c:ext>
                <c:ext xmlns:c16="http://schemas.microsoft.com/office/drawing/2014/chart" uri="{C3380CC4-5D6E-409C-BE32-E72D297353CC}">
                  <c16:uniqueId val="{00000010-33F6-48BD-A3D3-A52E481FD56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Open Sans Semibold" panose="020B0706030804020204" pitchFamily="34" charset="0"/>
                    <a:cs typeface="Open Sans Semibold" panose="020B07060308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'Gen Fund'!$F$3:$F$9</c:f>
              <c:strCache>
                <c:ptCount val="7"/>
                <c:pt idx="0">
                  <c:v>Personnel Costs</c:v>
                </c:pt>
                <c:pt idx="1">
                  <c:v>Services</c:v>
                </c:pt>
                <c:pt idx="2">
                  <c:v>Supplies</c:v>
                </c:pt>
                <c:pt idx="3">
                  <c:v>Capital Outlays</c:v>
                </c:pt>
                <c:pt idx="4">
                  <c:v>Outside Agencies</c:v>
                </c:pt>
                <c:pt idx="5">
                  <c:v>Debt Service</c:v>
                </c:pt>
                <c:pt idx="6">
                  <c:v>Transfers</c:v>
                </c:pt>
              </c:strCache>
            </c:strRef>
          </c:cat>
          <c:val>
            <c:numRef>
              <c:f>'Gen Fund'!$G$3:$G$9</c:f>
              <c:numCache>
                <c:formatCode>_(* #,##0_);_(* \(#,##0\);_(* "-"_);_(@_)</c:formatCode>
                <c:ptCount val="7"/>
                <c:pt idx="0">
                  <c:v>35622701</c:v>
                </c:pt>
                <c:pt idx="1">
                  <c:v>9237539</c:v>
                </c:pt>
                <c:pt idx="2">
                  <c:v>4958064</c:v>
                </c:pt>
                <c:pt idx="3">
                  <c:v>131259</c:v>
                </c:pt>
                <c:pt idx="4">
                  <c:v>860981</c:v>
                </c:pt>
                <c:pt idx="5">
                  <c:v>3260306</c:v>
                </c:pt>
                <c:pt idx="6">
                  <c:v>825000</c:v>
                </c:pt>
              </c:numCache>
            </c:numRef>
          </c:val>
          <c:extLst>
            <c:ext xmlns:c16="http://schemas.microsoft.com/office/drawing/2014/chart" uri="{C3380CC4-5D6E-409C-BE32-E72D297353CC}">
              <c16:uniqueId val="{00000010-4E8E-431C-AE87-172C8FFCF0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9.7910671930881155E-2"/>
          <c:y val="0.11899717514124296"/>
          <c:w val="0.82306439740358239"/>
          <c:h val="0.79731638418079098"/>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7910662110632402E-2"/>
          <c:y val="0.13188702340281708"/>
          <c:w val="0.82306439740358239"/>
          <c:h val="0.79731638418079098"/>
        </c:manualLayout>
      </c:layout>
      <c:pie3DChart>
        <c:varyColors val="1"/>
        <c:ser>
          <c:idx val="0"/>
          <c:order val="0"/>
          <c:spPr>
            <a:solidFill>
              <a:schemeClr val="tx1"/>
            </a:solidFill>
            <a:ln>
              <a:solidFill>
                <a:schemeClr val="tx1"/>
              </a:solidFill>
            </a:ln>
          </c:spPr>
          <c:explosion val="2"/>
          <c:dPt>
            <c:idx val="0"/>
            <c:bubble3D val="0"/>
            <c:spPr>
              <a:solidFill>
                <a:schemeClr val="accent3"/>
              </a:solidFill>
              <a:ln>
                <a:solidFill>
                  <a:schemeClr val="accent3"/>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accent3"/>
                </a:contourClr>
              </a:sp3d>
            </c:spPr>
            <c:extLst>
              <c:ext xmlns:c16="http://schemas.microsoft.com/office/drawing/2014/chart" uri="{C3380CC4-5D6E-409C-BE32-E72D297353CC}">
                <c16:uniqueId val="{00000002-B982-4314-A812-9B629049B7FC}"/>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1-B982-4314-A812-9B629049B7FC}"/>
              </c:ext>
            </c:extLst>
          </c:dPt>
          <c:dPt>
            <c:idx val="2"/>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2-D779-4C06-B5F5-C2B8DFE923DA}"/>
              </c:ext>
            </c:extLst>
          </c:dPt>
          <c:dLbls>
            <c:dLbl>
              <c:idx val="0"/>
              <c:layout>
                <c:manualLayout>
                  <c:x val="4.6728971962616821E-2"/>
                  <c:y val="-9.9033816425120769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982-4314-A812-9B629049B7FC}"/>
                </c:ext>
              </c:extLst>
            </c:dLbl>
            <c:dLbl>
              <c:idx val="1"/>
              <c:layout>
                <c:manualLayout>
                  <c:x val="-1.0903426791277262E-2"/>
                  <c:y val="0.15942028985507245"/>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82-4314-A812-9B629049B7FC}"/>
                </c:ext>
              </c:extLst>
            </c:dLbl>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D779-4C06-B5F5-C2B8DFE923D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'E911'!$A$3:$A$5</c:f>
              <c:strCache>
                <c:ptCount val="2"/>
                <c:pt idx="0">
                  <c:v>Property Taxes</c:v>
                </c:pt>
                <c:pt idx="1">
                  <c:v>Charges for Services</c:v>
                </c:pt>
              </c:strCache>
            </c:strRef>
          </c:cat>
          <c:val>
            <c:numRef>
              <c:f>'E911'!$B$3:$B$5</c:f>
              <c:numCache>
                <c:formatCode>_(* #,##0_);_(* \(#,##0\);_(* "-"_);_(@_)</c:formatCode>
                <c:ptCount val="3"/>
                <c:pt idx="0">
                  <c:v>1385150</c:v>
                </c:pt>
                <c:pt idx="1">
                  <c:v>2940000</c:v>
                </c:pt>
              </c:numCache>
            </c:numRef>
          </c:val>
          <c:extLst>
            <c:ext xmlns:c16="http://schemas.microsoft.com/office/drawing/2014/chart" uri="{C3380CC4-5D6E-409C-BE32-E72D297353CC}">
              <c16:uniqueId val="{00000006-B982-4314-A812-9B629049B7FC}"/>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1.4981273408239701E-2"/>
          <c:y val="4.5690893576574534E-2"/>
          <c:w val="0.93470130840386523"/>
          <c:h val="0.90965377013058557"/>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401191211393709E-2"/>
          <c:y val="9.8447907661393955E-2"/>
          <c:w val="0.9158333333333335"/>
          <c:h val="0.8896061216254747"/>
        </c:manualLayout>
      </c:layout>
      <c:pie3DChart>
        <c:varyColors val="1"/>
        <c:ser>
          <c:idx val="0"/>
          <c:order val="0"/>
          <c:explosion val="4"/>
          <c:dPt>
            <c:idx val="0"/>
            <c:bubble3D val="0"/>
            <c:spPr>
              <a:solidFill>
                <a:schemeClr val="bg1">
                  <a:lumMod val="75000"/>
                </a:schemeClr>
              </a:solidFill>
              <a:ln>
                <a:solidFill>
                  <a:schemeClr val="bg1">
                    <a:lumMod val="75000"/>
                  </a:schemeClr>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bg1">
                    <a:lumMod val="75000"/>
                  </a:schemeClr>
                </a:contourClr>
              </a:sp3d>
            </c:spPr>
            <c:extLst>
              <c:ext xmlns:c16="http://schemas.microsoft.com/office/drawing/2014/chart" uri="{C3380CC4-5D6E-409C-BE32-E72D297353CC}">
                <c16:uniqueId val="{00000004-9415-4C07-A307-498DC4C46F6C}"/>
              </c:ext>
            </c:extLst>
          </c:dPt>
          <c:dPt>
            <c:idx val="1"/>
            <c:bubble3D val="0"/>
            <c:spPr>
              <a:solidFill>
                <a:schemeClr val="tx1"/>
              </a:solidFill>
              <a:ln>
                <a:solidFill>
                  <a:schemeClr val="tx1"/>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chemeClr val="tx1"/>
                </a:contourClr>
              </a:sp3d>
            </c:spPr>
            <c:extLst>
              <c:ext xmlns:c16="http://schemas.microsoft.com/office/drawing/2014/chart" uri="{C3380CC4-5D6E-409C-BE32-E72D297353CC}">
                <c16:uniqueId val="{00000001-9415-4C07-A307-498DC4C46F6C}"/>
              </c:ext>
            </c:extLst>
          </c:dPt>
          <c:dPt>
            <c:idx val="2"/>
            <c:bubble3D val="0"/>
            <c:spPr>
              <a:solidFill>
                <a:srgbClr val="FFFF00"/>
              </a:solidFill>
              <a:ln>
                <a:solidFill>
                  <a:srgbClr val="FFFF0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FFFF00"/>
                </a:contourClr>
              </a:sp3d>
            </c:spPr>
            <c:extLst>
              <c:ext xmlns:c16="http://schemas.microsoft.com/office/drawing/2014/chart" uri="{C3380CC4-5D6E-409C-BE32-E72D297353CC}">
                <c16:uniqueId val="{00000003-9415-4C07-A307-498DC4C46F6C}"/>
              </c:ext>
            </c:extLst>
          </c:dPt>
          <c:dPt>
            <c:idx val="3"/>
            <c:bubble3D val="0"/>
            <c:spPr>
              <a:solidFill>
                <a:srgbClr val="00B0F0"/>
              </a:solidFill>
              <a:ln>
                <a:solidFill>
                  <a:srgbClr val="00B0F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F0"/>
                </a:contourClr>
              </a:sp3d>
            </c:spPr>
            <c:extLst>
              <c:ext xmlns:c16="http://schemas.microsoft.com/office/drawing/2014/chart" uri="{C3380CC4-5D6E-409C-BE32-E72D297353CC}">
                <c16:uniqueId val="{00000005-9415-4C07-A307-498DC4C46F6C}"/>
              </c:ext>
            </c:extLst>
          </c:dPt>
          <c:dPt>
            <c:idx val="4"/>
            <c:bubble3D val="0"/>
            <c:spPr>
              <a:solidFill>
                <a:srgbClr val="00B050"/>
              </a:solidFill>
              <a:ln>
                <a:solidFill>
                  <a:srgbClr val="00B050"/>
                </a:solidFill>
              </a:ln>
              <a:effectLst>
                <a:outerShdw blurRad="88900" sx="102000" sy="102000" algn="ctr" rotWithShape="0">
                  <a:prstClr val="black">
                    <a:alpha val="10000"/>
                  </a:prstClr>
                </a:outerShdw>
              </a:effectLst>
              <a:scene3d>
                <a:camera prst="orthographicFront"/>
                <a:lightRig rig="threePt" dir="t"/>
              </a:scene3d>
              <a:sp3d>
                <a:bevelT w="127000" h="127000"/>
                <a:bevelB w="127000" h="127000"/>
                <a:contourClr>
                  <a:srgbClr val="00B050"/>
                </a:contourClr>
              </a:sp3d>
            </c:spPr>
            <c:extLst>
              <c:ext xmlns:c16="http://schemas.microsoft.com/office/drawing/2014/chart" uri="{C3380CC4-5D6E-409C-BE32-E72D297353CC}">
                <c16:uniqueId val="{00000006-9415-4C07-A307-498DC4C46F6C}"/>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DB7E-41D7-8DD3-0C38EB64D4FC}"/>
              </c:ext>
            </c:extLst>
          </c:dPt>
          <c:dLbls>
            <c:dLbl>
              <c:idx val="0"/>
              <c:layout>
                <c:manualLayout>
                  <c:x val="-1.0693813153943627E-2"/>
                  <c:y val="0.2017804154302670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415-4C07-A307-498DC4C46F6C}"/>
                </c:ext>
              </c:extLst>
            </c:dLbl>
            <c:dLbl>
              <c:idx val="1"/>
              <c:layout>
                <c:manualLayout>
                  <c:x val="1.8332251121046025E-2"/>
                  <c:y val="-0.1685459940652819"/>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415-4C07-A307-498DC4C46F6C}"/>
                </c:ext>
              </c:extLst>
            </c:dLbl>
            <c:dLbl>
              <c:idx val="2"/>
              <c:layout>
                <c:manualLayout>
                  <c:x val="-9.4716630792071155E-2"/>
                  <c:y val="-4.0356083086053415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415-4C07-A307-498DC4C46F6C}"/>
                </c:ext>
              </c:extLst>
            </c:dLbl>
            <c:dLbl>
              <c:idx val="3"/>
              <c:layout>
                <c:manualLayout>
                  <c:x val="7.0273629297343099E-2"/>
                  <c:y val="-4.9851632047477744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24734302-8CFC-463D-8F6E-4A05460669A9}" type="CATEGORYNAME">
                      <a:rPr lang="en-US"/>
                      <a:pPr>
                        <a:defRPr>
                          <a:solidFill>
                            <a:schemeClr val="tx1"/>
                          </a:solidFill>
                        </a:defRPr>
                      </a:pPr>
                      <a:t>[CATEGORY NAME]</a:t>
                    </a:fld>
                    <a:r>
                      <a:rPr lang="en-US" baseline="0" dirty="0"/>
                      <a:t>
1.0%</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415-4C07-A307-498DC4C46F6C}"/>
                </c:ext>
              </c:extLst>
            </c:dLbl>
            <c:dLbl>
              <c:idx val="4"/>
              <c:layout>
                <c:manualLayout>
                  <c:x val="0.18637788639730127"/>
                  <c:y val="-7.121661721068249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415-4C07-A307-498DC4C46F6C}"/>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4-DB7E-41D7-8DD3-0C38EB64D4F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'E911'!$F$3:$F$8</c:f>
              <c:strCache>
                <c:ptCount val="5"/>
                <c:pt idx="0">
                  <c:v>Personnel Costs</c:v>
                </c:pt>
                <c:pt idx="1">
                  <c:v>Services</c:v>
                </c:pt>
                <c:pt idx="2">
                  <c:v>Supplies</c:v>
                </c:pt>
                <c:pt idx="3">
                  <c:v>Capital Outlays</c:v>
                </c:pt>
                <c:pt idx="4">
                  <c:v>Administrative Costs</c:v>
                </c:pt>
              </c:strCache>
            </c:strRef>
          </c:cat>
          <c:val>
            <c:numRef>
              <c:f>'E911'!$G$3:$G$8</c:f>
              <c:numCache>
                <c:formatCode>_(* #,##0_);_(* \(#,##0\);_(* "-"_);_(@_)</c:formatCode>
                <c:ptCount val="6"/>
                <c:pt idx="0">
                  <c:v>2252621</c:v>
                </c:pt>
                <c:pt idx="1">
                  <c:v>1151682</c:v>
                </c:pt>
                <c:pt idx="2">
                  <c:v>91680</c:v>
                </c:pt>
                <c:pt idx="3">
                  <c:v>37835</c:v>
                </c:pt>
                <c:pt idx="4">
                  <c:v>162402</c:v>
                </c:pt>
              </c:numCache>
            </c:numRef>
          </c:val>
          <c:extLst>
            <c:ext xmlns:c16="http://schemas.microsoft.com/office/drawing/2014/chart" uri="{C3380CC4-5D6E-409C-BE32-E72D297353CC}">
              <c16:uniqueId val="{00000008-9415-4C07-A307-498DC4C46F6C}"/>
            </c:ext>
          </c:extLst>
        </c:ser>
        <c:dLbls>
          <c:dLblPos val="outEnd"/>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rAngAx val="0"/>
    </c:view3D>
    <c:floor>
      <c:thickness val="0"/>
    </c:floor>
    <c:sideWall>
      <c:thickness val="0"/>
    </c:sideWall>
    <c:backWall>
      <c:thickness val="0"/>
    </c:backWall>
    <c:plotArea>
      <c:layout/>
      <c:pie3DChart>
        <c:varyColors val="0"/>
        <c:dLbls>
          <c:showLegendKey val="0"/>
          <c:showVal val="0"/>
          <c:showCatName val="0"/>
          <c:showSerName val="0"/>
          <c:showPercent val="0"/>
          <c:showBubbleSize val="0"/>
          <c:showLeaderLines val="0"/>
        </c:dLbls>
      </c:pie3DChart>
      <c:spPr>
        <a:noFill/>
        <a:ln w="25405">
          <a:noFill/>
        </a:ln>
      </c:spPr>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0.04801</cdr:x>
      <cdr:y>0.05191</cdr:y>
    </cdr:from>
    <cdr:to>
      <cdr:x>0.98595</cdr:x>
      <cdr:y>0.09301</cdr:y>
    </cdr:to>
    <cdr:sp macro="" textlink="">
      <cdr:nvSpPr>
        <cdr:cNvPr id="2" name="Rectangle 1">
          <a:extLst xmlns:a="http://schemas.openxmlformats.org/drawingml/2006/main">
            <a:ext uri="{FF2B5EF4-FFF2-40B4-BE49-F238E27FC236}">
              <a16:creationId xmlns:a16="http://schemas.microsoft.com/office/drawing/2014/main" id="{4FA72EEF-F77E-4850-A85B-E9EB7A284BD1}"/>
            </a:ext>
          </a:extLst>
        </cdr:cNvPr>
        <cdr:cNvSpPr/>
      </cdr:nvSpPr>
      <cdr:spPr>
        <a:xfrm xmlns:a="http://schemas.openxmlformats.org/drawingml/2006/main">
          <a:off x="391473" y="272952"/>
          <a:ext cx="7647400" cy="216096"/>
        </a:xfrm>
        <a:prstGeom xmlns:a="http://schemas.openxmlformats.org/drawingml/2006/main" prst="rect">
          <a:avLst/>
        </a:prstGeom>
        <a:solidFill xmlns:a="http://schemas.openxmlformats.org/drawingml/2006/main">
          <a:schemeClr val="bg2"/>
        </a:solidFill>
        <a:ln xmlns:a="http://schemas.openxmlformats.org/drawingml/2006/main">
          <a:solidFill>
            <a:schemeClr val="bg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3038475"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1"/>
            <a:ext cx="3038475" cy="464980"/>
          </a:xfrm>
          <a:prstGeom prst="rect">
            <a:avLst/>
          </a:prstGeom>
        </p:spPr>
        <p:txBody>
          <a:bodyPr vert="horz" lIns="91440" tIns="45720" rIns="91440" bIns="45720" rtlCol="0"/>
          <a:lstStyle>
            <a:lvl1pPr algn="r">
              <a:defRPr sz="1200"/>
            </a:lvl1pPr>
          </a:lstStyle>
          <a:p>
            <a:fld id="{F37771FE-853F-45DE-8A18-966C6AAE2F32}" type="datetimeFigureOut">
              <a:rPr lang="en-US" smtClean="0"/>
              <a:t>5/30/2019</a:t>
            </a:fld>
            <a:endParaRPr lang="en-US"/>
          </a:p>
        </p:txBody>
      </p:sp>
      <p:sp>
        <p:nvSpPr>
          <p:cNvPr id="4" name="Footer Placeholder 3"/>
          <p:cNvSpPr>
            <a:spLocks noGrp="1"/>
          </p:cNvSpPr>
          <p:nvPr>
            <p:ph type="ftr" sz="quarter" idx="2"/>
          </p:nvPr>
        </p:nvSpPr>
        <p:spPr>
          <a:xfrm>
            <a:off x="6" y="8829823"/>
            <a:ext cx="3038475"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823"/>
            <a:ext cx="3038475" cy="464980"/>
          </a:xfrm>
          <a:prstGeom prst="rect">
            <a:avLst/>
          </a:prstGeom>
        </p:spPr>
        <p:txBody>
          <a:bodyPr vert="horz" lIns="91440" tIns="45720" rIns="91440" bIns="45720" rtlCol="0" anchor="b"/>
          <a:lstStyle>
            <a:lvl1pPr algn="r">
              <a:defRPr sz="1200"/>
            </a:lvl1pPr>
          </a:lstStyle>
          <a:p>
            <a:fld id="{A6D577B4-5EBE-4791-BCFC-A810F46EE28F}" type="slidenum">
              <a:rPr lang="en-US" smtClean="0"/>
              <a:t>‹#›</a:t>
            </a:fld>
            <a:endParaRPr lang="en-US"/>
          </a:p>
        </p:txBody>
      </p:sp>
    </p:spTree>
    <p:extLst>
      <p:ext uri="{BB962C8B-B14F-4D97-AF65-F5344CB8AC3E}">
        <p14:creationId xmlns:p14="http://schemas.microsoft.com/office/powerpoint/2010/main" val="24346646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1440" tIns="45720" rIns="91440" bIns="45720" rtlCol="0"/>
          <a:lstStyle>
            <a:lvl1pPr algn="r">
              <a:defRPr sz="1200"/>
            </a:lvl1pPr>
          </a:lstStyle>
          <a:p>
            <a:fld id="{25D0B5F3-D8EB-4CC4-8249-D90EBDEC7DDF}" type="datetimeFigureOut">
              <a:rPr lang="en-US" smtClean="0"/>
              <a:t>5/30/2019</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7"/>
            <a:ext cx="3037840" cy="464820"/>
          </a:xfrm>
          <a:prstGeom prst="rect">
            <a:avLst/>
          </a:prstGeom>
        </p:spPr>
        <p:txBody>
          <a:bodyPr vert="horz" lIns="91440" tIns="45720" rIns="91440" bIns="45720" rtlCol="0" anchor="b"/>
          <a:lstStyle>
            <a:lvl1pPr algn="r">
              <a:defRPr sz="1200"/>
            </a:lvl1pPr>
          </a:lstStyle>
          <a:p>
            <a:fld id="{698B4E6C-5868-4B37-93B4-3D0B7097E5B6}" type="slidenum">
              <a:rPr lang="en-US" smtClean="0"/>
              <a:t>‹#›</a:t>
            </a:fld>
            <a:endParaRPr lang="en-US" dirty="0"/>
          </a:p>
        </p:txBody>
      </p:sp>
    </p:spTree>
    <p:extLst>
      <p:ext uri="{BB962C8B-B14F-4D97-AF65-F5344CB8AC3E}">
        <p14:creationId xmlns:p14="http://schemas.microsoft.com/office/powerpoint/2010/main" val="395812087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11.emf"/><Relationship Id="rId4" Type="http://schemas.openxmlformats.org/officeDocument/2006/relationships/package" Target="../embeddings/Microsoft_Excel_Worksheet12.xlsx"/></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12.v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package" Target="../embeddings/Microsoft_Excel_Worksheet13.xlsx"/></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14.emf"/><Relationship Id="rId4" Type="http://schemas.openxmlformats.org/officeDocument/2006/relationships/package" Target="../embeddings/Microsoft_Excel_Worksheet14.xlsx"/></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vmlDrawing" Target="../drawings/vmlDrawing14.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package" Target="../embeddings/Microsoft_Excel_Worksheet15.xlsx"/></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Microsoft_Excel_Worksheet.xlsx"/></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17.vml"/><Relationship Id="rId6" Type="http://schemas.openxmlformats.org/officeDocument/2006/relationships/image" Target="../media/image19.emf"/><Relationship Id="rId5" Type="http://schemas.openxmlformats.org/officeDocument/2006/relationships/package" Target="../embeddings/Microsoft_Excel_Worksheet18.xlsx"/><Relationship Id="rId4" Type="http://schemas.openxmlformats.org/officeDocument/2006/relationships/image" Target="../media/image20.png"/></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package" Target="../embeddings/Microsoft_Excel_Worksheet19.xlsx"/></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package" Target="../embeddings/Microsoft_Excel_Worksheet22.xlsx"/></Relationships>
</file>

<file path=ppt/notesSlides/_rels/notesSlide45.xml.rels><?xml version="1.0" encoding="UTF-8" standalone="yes"?>
<Relationships xmlns="http://schemas.openxmlformats.org/package/2006/relationships"><Relationship Id="rId3" Type="http://schemas.openxmlformats.org/officeDocument/2006/relationships/slide" Target="../slides/slide45.xml"/><Relationship Id="rId7" Type="http://schemas.openxmlformats.org/officeDocument/2006/relationships/image" Target="../media/image28.emf"/><Relationship Id="rId2" Type="http://schemas.openxmlformats.org/officeDocument/2006/relationships/notesMaster" Target="../notesMasters/notesMaster1.xml"/><Relationship Id="rId1" Type="http://schemas.openxmlformats.org/officeDocument/2006/relationships/vmlDrawing" Target="../drawings/vmlDrawing23.vml"/><Relationship Id="rId6" Type="http://schemas.openxmlformats.org/officeDocument/2006/relationships/package" Target="../embeddings/Microsoft_Excel_Worksheet25.xlsx"/><Relationship Id="rId5" Type="http://schemas.openxmlformats.org/officeDocument/2006/relationships/image" Target="../media/image27.emf"/><Relationship Id="rId4" Type="http://schemas.openxmlformats.org/officeDocument/2006/relationships/package" Target="../embeddings/Microsoft_Excel_Worksheet24.xlsx"/></Relationships>
</file>

<file path=ppt/notesSlides/_rels/notesSlide46.xml.rels><?xml version="1.0" encoding="UTF-8" standalone="yes"?>
<Relationships xmlns="http://schemas.openxmlformats.org/package/2006/relationships"><Relationship Id="rId3" Type="http://schemas.openxmlformats.org/officeDocument/2006/relationships/slide" Target="../slides/slide46.xml"/><Relationship Id="rId7" Type="http://schemas.openxmlformats.org/officeDocument/2006/relationships/image" Target="../media/image31.emf"/><Relationship Id="rId2" Type="http://schemas.openxmlformats.org/officeDocument/2006/relationships/notesMaster" Target="../notesMasters/notesMaster1.xml"/><Relationship Id="rId1" Type="http://schemas.openxmlformats.org/officeDocument/2006/relationships/vmlDrawing" Target="../drawings/vmlDrawing25.vml"/><Relationship Id="rId6" Type="http://schemas.openxmlformats.org/officeDocument/2006/relationships/package" Target="../embeddings/Microsoft_Excel_Worksheet28.xlsx"/><Relationship Id="rId5" Type="http://schemas.openxmlformats.org/officeDocument/2006/relationships/image" Target="../media/image30.emf"/><Relationship Id="rId4" Type="http://schemas.openxmlformats.org/officeDocument/2006/relationships/package" Target="../embeddings/Microsoft_Excel_Worksheet27.xlsx"/></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Microsoft_Excel_Worksheet2.xls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4258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B5B1F3AB-863F-49D8-B12A-2537DBB00613}"/>
              </a:ext>
            </a:extLst>
          </p:cNvPr>
          <p:cNvSpPr>
            <a:spLocks noGrp="1"/>
          </p:cNvSpPr>
          <p:nvPr>
            <p:ph type="body" idx="1"/>
          </p:nvPr>
        </p:nvSpPr>
        <p:spPr/>
        <p:txBody>
          <a:bodyPr/>
          <a:lstStyle/>
          <a:p>
            <a:r>
              <a:rPr lang="en-US" dirty="0"/>
              <a:t>Fund Balances through March 2019</a:t>
            </a:r>
          </a:p>
          <a:p>
            <a:endParaRPr lang="en-US" dirty="0"/>
          </a:p>
          <a:p>
            <a:endParaRPr lang="en-US" dirty="0"/>
          </a:p>
          <a:p>
            <a:pPr marL="228600" indent="-228600">
              <a:buAutoNum type="arabicPlain" startAt="205"/>
            </a:pPr>
            <a:endParaRPr lang="en-US" dirty="0"/>
          </a:p>
        </p:txBody>
      </p:sp>
      <p:graphicFrame>
        <p:nvGraphicFramePr>
          <p:cNvPr id="3" name="Object 2">
            <a:extLst>
              <a:ext uri="{FF2B5EF4-FFF2-40B4-BE49-F238E27FC236}">
                <a16:creationId xmlns:a16="http://schemas.microsoft.com/office/drawing/2014/main" id="{7B37C1DA-2F9B-4138-970F-3E9D35A7C664}"/>
              </a:ext>
            </a:extLst>
          </p:cNvPr>
          <p:cNvGraphicFramePr>
            <a:graphicFrameLocks noChangeAspect="1"/>
          </p:cNvGraphicFramePr>
          <p:nvPr>
            <p:extLst>
              <p:ext uri="{D42A27DB-BD31-4B8C-83A1-F6EECF244321}">
                <p14:modId xmlns:p14="http://schemas.microsoft.com/office/powerpoint/2010/main" val="513517339"/>
              </p:ext>
            </p:extLst>
          </p:nvPr>
        </p:nvGraphicFramePr>
        <p:xfrm>
          <a:off x="1181100" y="4800600"/>
          <a:ext cx="4540250" cy="3352800"/>
        </p:xfrm>
        <a:graphic>
          <a:graphicData uri="http://schemas.openxmlformats.org/presentationml/2006/ole">
            <mc:AlternateContent xmlns:mc="http://schemas.openxmlformats.org/markup-compatibility/2006">
              <mc:Choice xmlns:v="urn:schemas-microsoft-com:vml" Requires="v">
                <p:oleObj spid="_x0000_s26649" name="Worksheet" r:id="rId4" imgW="4333980" imgH="3200298" progId="Excel.Sheet.12">
                  <p:embed/>
                </p:oleObj>
              </mc:Choice>
              <mc:Fallback>
                <p:oleObj name="Worksheet" r:id="rId4" imgW="4333980" imgH="3200298" progId="Excel.Sheet.12">
                  <p:embed/>
                  <p:pic>
                    <p:nvPicPr>
                      <p:cNvPr id="0" name=""/>
                      <p:cNvPicPr/>
                      <p:nvPr/>
                    </p:nvPicPr>
                    <p:blipFill>
                      <a:blip r:embed="rId5"/>
                      <a:stretch>
                        <a:fillRect/>
                      </a:stretch>
                    </p:blipFill>
                    <p:spPr>
                      <a:xfrm>
                        <a:off x="1181100" y="4800600"/>
                        <a:ext cx="4540250" cy="3352800"/>
                      </a:xfrm>
                      <a:prstGeom prst="rect">
                        <a:avLst/>
                      </a:prstGeom>
                    </p:spPr>
                  </p:pic>
                </p:oleObj>
              </mc:Fallback>
            </mc:AlternateContent>
          </a:graphicData>
        </a:graphic>
      </p:graphicFrame>
    </p:spTree>
    <p:extLst>
      <p:ext uri="{BB962C8B-B14F-4D97-AF65-F5344CB8AC3E}">
        <p14:creationId xmlns:p14="http://schemas.microsoft.com/office/powerpoint/2010/main" val="1402133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993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graphicFrame>
        <p:nvGraphicFramePr>
          <p:cNvPr id="3" name="Object 2">
            <a:extLst>
              <a:ext uri="{FF2B5EF4-FFF2-40B4-BE49-F238E27FC236}">
                <a16:creationId xmlns:a16="http://schemas.microsoft.com/office/drawing/2014/main" id="{B8985795-39DE-4E79-B7AF-154A836C2DE5}"/>
              </a:ext>
            </a:extLst>
          </p:cNvPr>
          <p:cNvGraphicFramePr>
            <a:graphicFrameLocks noChangeAspect="1"/>
          </p:cNvGraphicFramePr>
          <p:nvPr>
            <p:extLst>
              <p:ext uri="{D42A27DB-BD31-4B8C-83A1-F6EECF244321}">
                <p14:modId xmlns:p14="http://schemas.microsoft.com/office/powerpoint/2010/main" val="366058072"/>
              </p:ext>
            </p:extLst>
          </p:nvPr>
        </p:nvGraphicFramePr>
        <p:xfrm>
          <a:off x="710332" y="4671570"/>
          <a:ext cx="4404361" cy="3927601"/>
        </p:xfrm>
        <a:graphic>
          <a:graphicData uri="http://schemas.openxmlformats.org/presentationml/2006/ole">
            <mc:AlternateContent xmlns:mc="http://schemas.openxmlformats.org/markup-compatibility/2006">
              <mc:Choice xmlns:v="urn:schemas-microsoft-com:vml" Requires="v">
                <p:oleObj spid="_x0000_s2132" name="Worksheet" r:id="rId4" imgW="5543684" imgH="4943577" progId="Excel.Sheet.12">
                  <p:embed/>
                </p:oleObj>
              </mc:Choice>
              <mc:Fallback>
                <p:oleObj name="Worksheet" r:id="rId4" imgW="5543684" imgH="4943577" progId="Excel.Sheet.12">
                  <p:embed/>
                  <p:pic>
                    <p:nvPicPr>
                      <p:cNvPr id="0" name=""/>
                      <p:cNvPicPr/>
                      <p:nvPr/>
                    </p:nvPicPr>
                    <p:blipFill>
                      <a:blip r:embed="rId5"/>
                      <a:stretch>
                        <a:fillRect/>
                      </a:stretch>
                    </p:blipFill>
                    <p:spPr>
                      <a:xfrm>
                        <a:off x="710332" y="4671570"/>
                        <a:ext cx="4404361" cy="3927601"/>
                      </a:xfrm>
                      <a:prstGeom prst="rect">
                        <a:avLst/>
                      </a:prstGeom>
                    </p:spPr>
                  </p:pic>
                </p:oleObj>
              </mc:Fallback>
            </mc:AlternateContent>
          </a:graphicData>
        </a:graphic>
      </p:graphicFrame>
    </p:spTree>
    <p:extLst>
      <p:ext uri="{BB962C8B-B14F-4D97-AF65-F5344CB8AC3E}">
        <p14:creationId xmlns:p14="http://schemas.microsoft.com/office/powerpoint/2010/main" val="1401170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a:p>
            <a:r>
              <a:rPr lang="en-US" dirty="0"/>
              <a:t>Transfers = $725k for vehicles and equipment and $100k for Solid Waste.  Expenditures include 9.09% for Public Safety and 3.25% effective for non-Public Safety, as well as new positions, which will be discussed on future slides.</a:t>
            </a:r>
          </a:p>
          <a:p>
            <a:endParaRPr lang="en-US" dirty="0"/>
          </a:p>
          <a:p>
            <a:r>
              <a:rPr lang="en-US" dirty="0"/>
              <a:t>Public Safety costs are the largest expenditure in the GF. </a:t>
            </a:r>
          </a:p>
        </p:txBody>
      </p:sp>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graphicFrame>
        <p:nvGraphicFramePr>
          <p:cNvPr id="4" name="Object 3">
            <a:extLst>
              <a:ext uri="{FF2B5EF4-FFF2-40B4-BE49-F238E27FC236}">
                <a16:creationId xmlns:a16="http://schemas.microsoft.com/office/drawing/2014/main" id="{0709E257-D1B1-425D-B11A-99637401BD13}"/>
              </a:ext>
            </a:extLst>
          </p:cNvPr>
          <p:cNvGraphicFramePr>
            <a:graphicFrameLocks noChangeAspect="1"/>
          </p:cNvGraphicFramePr>
          <p:nvPr>
            <p:extLst>
              <p:ext uri="{D42A27DB-BD31-4B8C-83A1-F6EECF244321}">
                <p14:modId xmlns:p14="http://schemas.microsoft.com/office/powerpoint/2010/main" val="957675456"/>
              </p:ext>
            </p:extLst>
          </p:nvPr>
        </p:nvGraphicFramePr>
        <p:xfrm>
          <a:off x="914400" y="5867400"/>
          <a:ext cx="3506579" cy="2286000"/>
        </p:xfrm>
        <a:graphic>
          <a:graphicData uri="http://schemas.openxmlformats.org/presentationml/2006/ole">
            <mc:AlternateContent xmlns:mc="http://schemas.openxmlformats.org/markup-compatibility/2006">
              <mc:Choice xmlns:v="urn:schemas-microsoft-com:vml" Requires="v">
                <p:oleObj spid="_x0000_s3148" name="Worksheet" r:id="rId4" imgW="3229042" imgH="2105161" progId="Excel.Sheet.12">
                  <p:embed/>
                </p:oleObj>
              </mc:Choice>
              <mc:Fallback>
                <p:oleObj name="Worksheet" r:id="rId4" imgW="3229042" imgH="2105161" progId="Excel.Sheet.12">
                  <p:embed/>
                  <p:pic>
                    <p:nvPicPr>
                      <p:cNvPr id="0" name=""/>
                      <p:cNvPicPr/>
                      <p:nvPr/>
                    </p:nvPicPr>
                    <p:blipFill>
                      <a:blip r:embed="rId5"/>
                      <a:stretch>
                        <a:fillRect/>
                      </a:stretch>
                    </p:blipFill>
                    <p:spPr>
                      <a:xfrm>
                        <a:off x="914400" y="5867400"/>
                        <a:ext cx="3506579" cy="2286000"/>
                      </a:xfrm>
                      <a:prstGeom prst="rect">
                        <a:avLst/>
                      </a:prstGeom>
                    </p:spPr>
                  </p:pic>
                </p:oleObj>
              </mc:Fallback>
            </mc:AlternateContent>
          </a:graphicData>
        </a:graphic>
      </p:graphicFrame>
    </p:spTree>
    <p:extLst>
      <p:ext uri="{BB962C8B-B14F-4D97-AF65-F5344CB8AC3E}">
        <p14:creationId xmlns:p14="http://schemas.microsoft.com/office/powerpoint/2010/main" val="2617220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a:p>
            <a:endParaRPr lang="en-US" dirty="0"/>
          </a:p>
          <a:p>
            <a:r>
              <a:rPr lang="en-US" dirty="0"/>
              <a:t>Transfers = $725k for vehicles and equipment and $100k for Solid Waste.  Expenditures include 9.09% for Public Safety and 3.25% effective for non-Public Safety, as well as new positions, which will be discussed on future slides.</a:t>
            </a:r>
          </a:p>
          <a:p>
            <a:endParaRPr lang="en-US" dirty="0"/>
          </a:p>
          <a:p>
            <a:r>
              <a:rPr lang="en-US" dirty="0"/>
              <a:t>These expenditures are shown in the Personnel costs segment of the pie.</a:t>
            </a:r>
          </a:p>
          <a:p>
            <a:endParaRPr lang="en-US" dirty="0"/>
          </a:p>
          <a:p>
            <a:r>
              <a:rPr lang="en-US" dirty="0"/>
              <a:t>Personnel costs are the largest expense, by type, followed by services.</a:t>
            </a:r>
          </a:p>
          <a:p>
            <a:endParaRPr lang="en-US" dirty="0"/>
          </a:p>
        </p:txBody>
      </p:sp>
      <p:sp>
        <p:nvSpPr>
          <p:cNvPr id="409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graphicFrame>
        <p:nvGraphicFramePr>
          <p:cNvPr id="4" name="Object 3">
            <a:extLst>
              <a:ext uri="{FF2B5EF4-FFF2-40B4-BE49-F238E27FC236}">
                <a16:creationId xmlns:a16="http://schemas.microsoft.com/office/drawing/2014/main" id="{882C71F7-EFF1-4A75-9B34-3E9DF1E7E61F}"/>
              </a:ext>
            </a:extLst>
          </p:cNvPr>
          <p:cNvGraphicFramePr>
            <a:graphicFrameLocks noChangeAspect="1"/>
          </p:cNvGraphicFramePr>
          <p:nvPr>
            <p:extLst>
              <p:ext uri="{D42A27DB-BD31-4B8C-83A1-F6EECF244321}">
                <p14:modId xmlns:p14="http://schemas.microsoft.com/office/powerpoint/2010/main" val="3577212792"/>
              </p:ext>
            </p:extLst>
          </p:nvPr>
        </p:nvGraphicFramePr>
        <p:xfrm>
          <a:off x="914400" y="6324600"/>
          <a:ext cx="4067175" cy="1724025"/>
        </p:xfrm>
        <a:graphic>
          <a:graphicData uri="http://schemas.openxmlformats.org/presentationml/2006/ole">
            <mc:AlternateContent xmlns:mc="http://schemas.openxmlformats.org/markup-compatibility/2006">
              <mc:Choice xmlns:v="urn:schemas-microsoft-com:vml" Requires="v">
                <p:oleObj spid="_x0000_s4170" name="Worksheet" r:id="rId4" imgW="4067165" imgH="1723991" progId="Excel.Sheet.12">
                  <p:embed/>
                </p:oleObj>
              </mc:Choice>
              <mc:Fallback>
                <p:oleObj name="Worksheet" r:id="rId4" imgW="4067165" imgH="1723991" progId="Excel.Sheet.12">
                  <p:embed/>
                  <p:pic>
                    <p:nvPicPr>
                      <p:cNvPr id="0" name=""/>
                      <p:cNvPicPr/>
                      <p:nvPr/>
                    </p:nvPicPr>
                    <p:blipFill>
                      <a:blip r:embed="rId5"/>
                      <a:stretch>
                        <a:fillRect/>
                      </a:stretch>
                    </p:blipFill>
                    <p:spPr>
                      <a:xfrm>
                        <a:off x="914400" y="6324600"/>
                        <a:ext cx="4067175" cy="1724025"/>
                      </a:xfrm>
                      <a:prstGeom prst="rect">
                        <a:avLst/>
                      </a:prstGeom>
                    </p:spPr>
                  </p:pic>
                </p:oleObj>
              </mc:Fallback>
            </mc:AlternateContent>
          </a:graphicData>
        </a:graphic>
      </p:graphicFrame>
    </p:spTree>
    <p:extLst>
      <p:ext uri="{BB962C8B-B14F-4D97-AF65-F5344CB8AC3E}">
        <p14:creationId xmlns:p14="http://schemas.microsoft.com/office/powerpoint/2010/main" val="258779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Charges for services - $1.50 charged monthly per</a:t>
            </a:r>
            <a:r>
              <a:rPr lang="en-US" baseline="0" dirty="0"/>
              <a:t> phone line.</a:t>
            </a:r>
            <a:endParaRPr lang="en-US" dirty="0"/>
          </a:p>
        </p:txBody>
      </p:sp>
      <p:graphicFrame>
        <p:nvGraphicFramePr>
          <p:cNvPr id="5" name="Object 4">
            <a:extLst>
              <a:ext uri="{FF2B5EF4-FFF2-40B4-BE49-F238E27FC236}">
                <a16:creationId xmlns:a16="http://schemas.microsoft.com/office/drawing/2014/main" id="{3046D979-FCB6-4EA1-8231-25C1447DF15E}"/>
              </a:ext>
            </a:extLst>
          </p:cNvPr>
          <p:cNvGraphicFramePr>
            <a:graphicFrameLocks noChangeAspect="1"/>
          </p:cNvGraphicFramePr>
          <p:nvPr>
            <p:extLst>
              <p:ext uri="{D42A27DB-BD31-4B8C-83A1-F6EECF244321}">
                <p14:modId xmlns:p14="http://schemas.microsoft.com/office/powerpoint/2010/main" val="3253446671"/>
              </p:ext>
            </p:extLst>
          </p:nvPr>
        </p:nvGraphicFramePr>
        <p:xfrm>
          <a:off x="1181100" y="5029200"/>
          <a:ext cx="3185286" cy="1371600"/>
        </p:xfrm>
        <a:graphic>
          <a:graphicData uri="http://schemas.openxmlformats.org/presentationml/2006/ole">
            <mc:AlternateContent xmlns:mc="http://schemas.openxmlformats.org/markup-compatibility/2006">
              <mc:Choice xmlns:v="urn:schemas-microsoft-com:vml" Requires="v">
                <p:oleObj spid="_x0000_s5188" name="Worksheet" r:id="rId4" imgW="2676420" imgH="1152389" progId="Excel.Sheet.12">
                  <p:embed/>
                </p:oleObj>
              </mc:Choice>
              <mc:Fallback>
                <p:oleObj name="Worksheet" r:id="rId4" imgW="2676420" imgH="1152389" progId="Excel.Sheet.12">
                  <p:embed/>
                  <p:pic>
                    <p:nvPicPr>
                      <p:cNvPr id="0" name=""/>
                      <p:cNvPicPr/>
                      <p:nvPr/>
                    </p:nvPicPr>
                    <p:blipFill>
                      <a:blip r:embed="rId5"/>
                      <a:stretch>
                        <a:fillRect/>
                      </a:stretch>
                    </p:blipFill>
                    <p:spPr>
                      <a:xfrm>
                        <a:off x="1181100" y="5029200"/>
                        <a:ext cx="3185286" cy="1371600"/>
                      </a:xfrm>
                      <a:prstGeom prst="rect">
                        <a:avLst/>
                      </a:prstGeom>
                    </p:spPr>
                  </p:pic>
                </p:oleObj>
              </mc:Fallback>
            </mc:AlternateContent>
          </a:graphicData>
        </a:graphic>
      </p:graphicFrame>
    </p:spTree>
    <p:extLst>
      <p:ext uri="{BB962C8B-B14F-4D97-AF65-F5344CB8AC3E}">
        <p14:creationId xmlns:p14="http://schemas.microsoft.com/office/powerpoint/2010/main" val="1242786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Services includes radio system annual support</a:t>
            </a:r>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042BABA1-0403-43F3-8BD6-387C396FB5DC}"/>
              </a:ext>
            </a:extLst>
          </p:cNvPr>
          <p:cNvGraphicFramePr>
            <a:graphicFrameLocks noChangeAspect="1"/>
          </p:cNvGraphicFramePr>
          <p:nvPr>
            <p:extLst>
              <p:ext uri="{D42A27DB-BD31-4B8C-83A1-F6EECF244321}">
                <p14:modId xmlns:p14="http://schemas.microsoft.com/office/powerpoint/2010/main" val="1677403628"/>
              </p:ext>
            </p:extLst>
          </p:nvPr>
        </p:nvGraphicFramePr>
        <p:xfrm>
          <a:off x="990600" y="4783456"/>
          <a:ext cx="3457321" cy="1845944"/>
        </p:xfrm>
        <a:graphic>
          <a:graphicData uri="http://schemas.openxmlformats.org/presentationml/2006/ole">
            <mc:AlternateContent xmlns:mc="http://schemas.openxmlformats.org/markup-compatibility/2006">
              <mc:Choice xmlns:v="urn:schemas-microsoft-com:vml" Requires="v">
                <p:oleObj spid="_x0000_s6212" name="Worksheet" r:id="rId4" imgW="3229042" imgH="1723991" progId="Excel.Sheet.12">
                  <p:embed/>
                </p:oleObj>
              </mc:Choice>
              <mc:Fallback>
                <p:oleObj name="Worksheet" r:id="rId4" imgW="3229042" imgH="1723991" progId="Excel.Sheet.12">
                  <p:embed/>
                  <p:pic>
                    <p:nvPicPr>
                      <p:cNvPr id="0" name=""/>
                      <p:cNvPicPr/>
                      <p:nvPr/>
                    </p:nvPicPr>
                    <p:blipFill>
                      <a:blip r:embed="rId5"/>
                      <a:stretch>
                        <a:fillRect/>
                      </a:stretch>
                    </p:blipFill>
                    <p:spPr>
                      <a:xfrm>
                        <a:off x="990600" y="4783456"/>
                        <a:ext cx="3457321" cy="1845944"/>
                      </a:xfrm>
                      <a:prstGeom prst="rect">
                        <a:avLst/>
                      </a:prstGeom>
                    </p:spPr>
                  </p:pic>
                </p:oleObj>
              </mc:Fallback>
            </mc:AlternateContent>
          </a:graphicData>
        </a:graphic>
      </p:graphicFrame>
    </p:spTree>
    <p:extLst>
      <p:ext uri="{BB962C8B-B14F-4D97-AF65-F5344CB8AC3E}">
        <p14:creationId xmlns:p14="http://schemas.microsoft.com/office/powerpoint/2010/main" val="2470922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b="1" dirty="0"/>
              <a:t>Miscellaneous Revenues </a:t>
            </a:r>
            <a:r>
              <a:rPr lang="en-US" dirty="0"/>
              <a:t>includes grants, interest income, radio tower rental and miscellaneous income (predominantly refunds from Coweta/Fayette EMC and incident reports).</a:t>
            </a:r>
          </a:p>
          <a:p>
            <a:r>
              <a:rPr lang="en-US" b="1" dirty="0"/>
              <a:t>Charges for Services </a:t>
            </a:r>
            <a:r>
              <a:rPr lang="en-US" dirty="0"/>
              <a:t>includes impact fees, inspection fees and plan review fees.</a:t>
            </a:r>
          </a:p>
          <a:p>
            <a:endParaRPr lang="en-US" dirty="0"/>
          </a:p>
        </p:txBody>
      </p:sp>
      <p:graphicFrame>
        <p:nvGraphicFramePr>
          <p:cNvPr id="5" name="Object 4">
            <a:extLst>
              <a:ext uri="{FF2B5EF4-FFF2-40B4-BE49-F238E27FC236}">
                <a16:creationId xmlns:a16="http://schemas.microsoft.com/office/drawing/2014/main" id="{3E6C7063-182F-42D2-BD9C-430A388F181B}"/>
              </a:ext>
            </a:extLst>
          </p:cNvPr>
          <p:cNvGraphicFramePr>
            <a:graphicFrameLocks noChangeAspect="1"/>
          </p:cNvGraphicFramePr>
          <p:nvPr>
            <p:extLst>
              <p:ext uri="{D42A27DB-BD31-4B8C-83A1-F6EECF244321}">
                <p14:modId xmlns:p14="http://schemas.microsoft.com/office/powerpoint/2010/main" val="3075257060"/>
              </p:ext>
            </p:extLst>
          </p:nvPr>
        </p:nvGraphicFramePr>
        <p:xfrm>
          <a:off x="838199" y="5931218"/>
          <a:ext cx="3480213" cy="1307782"/>
        </p:xfrm>
        <a:graphic>
          <a:graphicData uri="http://schemas.openxmlformats.org/presentationml/2006/ole">
            <mc:AlternateContent xmlns:mc="http://schemas.openxmlformats.org/markup-compatibility/2006">
              <mc:Choice xmlns:v="urn:schemas-microsoft-com:vml" Requires="v">
                <p:oleObj spid="_x0000_s7240" name="Worksheet" r:id="rId4" imgW="3066993" imgH="1152389" progId="Excel.Sheet.12">
                  <p:embed/>
                </p:oleObj>
              </mc:Choice>
              <mc:Fallback>
                <p:oleObj name="Worksheet" r:id="rId4" imgW="3066993" imgH="1152389" progId="Excel.Sheet.12">
                  <p:embed/>
                  <p:pic>
                    <p:nvPicPr>
                      <p:cNvPr id="0" name=""/>
                      <p:cNvPicPr/>
                      <p:nvPr/>
                    </p:nvPicPr>
                    <p:blipFill>
                      <a:blip r:embed="rId5"/>
                      <a:stretch>
                        <a:fillRect/>
                      </a:stretch>
                    </p:blipFill>
                    <p:spPr>
                      <a:xfrm>
                        <a:off x="838199" y="5931218"/>
                        <a:ext cx="3480213" cy="1307782"/>
                      </a:xfrm>
                      <a:prstGeom prst="rect">
                        <a:avLst/>
                      </a:prstGeom>
                    </p:spPr>
                  </p:pic>
                </p:oleObj>
              </mc:Fallback>
            </mc:AlternateContent>
          </a:graphicData>
        </a:graphic>
      </p:graphicFrame>
    </p:spTree>
    <p:extLst>
      <p:ext uri="{BB962C8B-B14F-4D97-AF65-F5344CB8AC3E}">
        <p14:creationId xmlns:p14="http://schemas.microsoft.com/office/powerpoint/2010/main" val="1394704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a:p>
            <a:r>
              <a:rPr lang="en-US" dirty="0"/>
              <a:t>Transfers of $932,178 includes:</a:t>
            </a:r>
          </a:p>
          <a:p>
            <a:r>
              <a:rPr lang="en-US" dirty="0"/>
              <a:t>$500k Vehicle and Equipment</a:t>
            </a:r>
          </a:p>
          <a:p>
            <a:r>
              <a:rPr lang="en-US" dirty="0"/>
              <a:t>$432,178 CIP</a:t>
            </a:r>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37982549-3C0E-4D4B-AD4F-E8FB2C78D579}"/>
              </a:ext>
            </a:extLst>
          </p:cNvPr>
          <p:cNvGraphicFramePr>
            <a:graphicFrameLocks noChangeAspect="1"/>
          </p:cNvGraphicFramePr>
          <p:nvPr>
            <p:extLst>
              <p:ext uri="{D42A27DB-BD31-4B8C-83A1-F6EECF244321}">
                <p14:modId xmlns:p14="http://schemas.microsoft.com/office/powerpoint/2010/main" val="2473037276"/>
              </p:ext>
            </p:extLst>
          </p:nvPr>
        </p:nvGraphicFramePr>
        <p:xfrm>
          <a:off x="737004" y="6989214"/>
          <a:ext cx="3331570" cy="1981200"/>
        </p:xfrm>
        <a:graphic>
          <a:graphicData uri="http://schemas.openxmlformats.org/presentationml/2006/ole">
            <mc:AlternateContent xmlns:mc="http://schemas.openxmlformats.org/markup-compatibility/2006">
              <mc:Choice xmlns:v="urn:schemas-microsoft-com:vml" Requires="v">
                <p:oleObj spid="_x0000_s8277" name="Worksheet" r:id="rId4" imgW="3219546" imgH="1914423" progId="Excel.Sheet.12">
                  <p:embed/>
                </p:oleObj>
              </mc:Choice>
              <mc:Fallback>
                <p:oleObj name="Worksheet" r:id="rId4" imgW="3219546" imgH="1914423" progId="Excel.Sheet.12">
                  <p:embed/>
                  <p:pic>
                    <p:nvPicPr>
                      <p:cNvPr id="0" name=""/>
                      <p:cNvPicPr/>
                      <p:nvPr/>
                    </p:nvPicPr>
                    <p:blipFill>
                      <a:blip r:embed="rId5"/>
                      <a:stretch>
                        <a:fillRect/>
                      </a:stretch>
                    </p:blipFill>
                    <p:spPr>
                      <a:xfrm>
                        <a:off x="737004" y="6989214"/>
                        <a:ext cx="3331570" cy="198120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81C3CA19-037D-43CA-873C-761C8C3CCAE4}"/>
              </a:ext>
            </a:extLst>
          </p:cNvPr>
          <p:cNvPicPr>
            <a:picLocks noChangeAspect="1"/>
          </p:cNvPicPr>
          <p:nvPr/>
        </p:nvPicPr>
        <p:blipFill>
          <a:blip r:embed="rId6"/>
          <a:stretch>
            <a:fillRect/>
          </a:stretch>
        </p:blipFill>
        <p:spPr>
          <a:xfrm>
            <a:off x="703550" y="5240656"/>
            <a:ext cx="5991225" cy="1266825"/>
          </a:xfrm>
          <a:prstGeom prst="rect">
            <a:avLst/>
          </a:prstGeom>
        </p:spPr>
      </p:pic>
    </p:spTree>
    <p:extLst>
      <p:ext uri="{BB962C8B-B14F-4D97-AF65-F5344CB8AC3E}">
        <p14:creationId xmlns:p14="http://schemas.microsoft.com/office/powerpoint/2010/main" val="37478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a:p>
            <a:r>
              <a:rPr lang="en-US" dirty="0"/>
              <a:t>Charges for Services is transports.</a:t>
            </a:r>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E02447C2-C1CB-40BF-B738-0F16FA78646B}"/>
              </a:ext>
            </a:extLst>
          </p:cNvPr>
          <p:cNvGraphicFramePr>
            <a:graphicFrameLocks noChangeAspect="1"/>
          </p:cNvGraphicFramePr>
          <p:nvPr>
            <p:extLst>
              <p:ext uri="{D42A27DB-BD31-4B8C-83A1-F6EECF244321}">
                <p14:modId xmlns:p14="http://schemas.microsoft.com/office/powerpoint/2010/main" val="3326345879"/>
              </p:ext>
            </p:extLst>
          </p:nvPr>
        </p:nvGraphicFramePr>
        <p:xfrm>
          <a:off x="1066800" y="5029200"/>
          <a:ext cx="3166894" cy="1524000"/>
        </p:xfrm>
        <a:graphic>
          <a:graphicData uri="http://schemas.openxmlformats.org/presentationml/2006/ole">
            <mc:AlternateContent xmlns:mc="http://schemas.openxmlformats.org/markup-compatibility/2006">
              <mc:Choice xmlns:v="urn:schemas-microsoft-com:vml" Requires="v">
                <p:oleObj spid="_x0000_s9282" name="Worksheet" r:id="rId4" imgW="2790681" imgH="1343127" progId="Excel.Sheet.12">
                  <p:embed/>
                </p:oleObj>
              </mc:Choice>
              <mc:Fallback>
                <p:oleObj name="Worksheet" r:id="rId4" imgW="2790681" imgH="1343127" progId="Excel.Sheet.12">
                  <p:embed/>
                  <p:pic>
                    <p:nvPicPr>
                      <p:cNvPr id="0" name=""/>
                      <p:cNvPicPr/>
                      <p:nvPr/>
                    </p:nvPicPr>
                    <p:blipFill>
                      <a:blip r:embed="rId5"/>
                      <a:stretch>
                        <a:fillRect/>
                      </a:stretch>
                    </p:blipFill>
                    <p:spPr>
                      <a:xfrm>
                        <a:off x="1066800" y="5029200"/>
                        <a:ext cx="3166894" cy="1524000"/>
                      </a:xfrm>
                      <a:prstGeom prst="rect">
                        <a:avLst/>
                      </a:prstGeom>
                    </p:spPr>
                  </p:pic>
                </p:oleObj>
              </mc:Fallback>
            </mc:AlternateContent>
          </a:graphicData>
        </a:graphic>
      </p:graphicFrame>
    </p:spTree>
    <p:extLst>
      <p:ext uri="{BB962C8B-B14F-4D97-AF65-F5344CB8AC3E}">
        <p14:creationId xmlns:p14="http://schemas.microsoft.com/office/powerpoint/2010/main" val="173373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a:p>
            <a:r>
              <a:rPr lang="en-US" dirty="0"/>
              <a:t>Services includes technical services such as AMB (EMS Billing Services) and repair and maintenance of ambulances.</a:t>
            </a:r>
          </a:p>
          <a:p>
            <a:r>
              <a:rPr lang="en-US" dirty="0"/>
              <a:t>Transfers = $250 for vehicles and equipment and $28k for CIP</a:t>
            </a:r>
          </a:p>
          <a:p>
            <a:endParaRPr lang="en-US" dirty="0"/>
          </a:p>
          <a:p>
            <a:endParaRPr lang="en-US" dirty="0"/>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3D35FF0D-7783-41BA-80BD-5B0F0DD97CF0}"/>
              </a:ext>
            </a:extLst>
          </p:cNvPr>
          <p:cNvGraphicFramePr>
            <a:graphicFrameLocks noChangeAspect="1"/>
          </p:cNvGraphicFramePr>
          <p:nvPr>
            <p:extLst>
              <p:ext uri="{D42A27DB-BD31-4B8C-83A1-F6EECF244321}">
                <p14:modId xmlns:p14="http://schemas.microsoft.com/office/powerpoint/2010/main" val="3249592303"/>
              </p:ext>
            </p:extLst>
          </p:nvPr>
        </p:nvGraphicFramePr>
        <p:xfrm>
          <a:off x="838200" y="6654909"/>
          <a:ext cx="3638550" cy="1914525"/>
        </p:xfrm>
        <a:graphic>
          <a:graphicData uri="http://schemas.openxmlformats.org/presentationml/2006/ole">
            <mc:AlternateContent xmlns:mc="http://schemas.openxmlformats.org/markup-compatibility/2006">
              <mc:Choice xmlns:v="urn:schemas-microsoft-com:vml" Requires="v">
                <p:oleObj spid="_x0000_s10322" name="Worksheet" r:id="rId4" imgW="3638607" imgH="1914423" progId="Excel.Sheet.12">
                  <p:embed/>
                </p:oleObj>
              </mc:Choice>
              <mc:Fallback>
                <p:oleObj name="Worksheet" r:id="rId4" imgW="3638607" imgH="1914423" progId="Excel.Sheet.12">
                  <p:embed/>
                  <p:pic>
                    <p:nvPicPr>
                      <p:cNvPr id="0" name=""/>
                      <p:cNvPicPr/>
                      <p:nvPr/>
                    </p:nvPicPr>
                    <p:blipFill>
                      <a:blip r:embed="rId5"/>
                      <a:stretch>
                        <a:fillRect/>
                      </a:stretch>
                    </p:blipFill>
                    <p:spPr>
                      <a:xfrm>
                        <a:off x="838200" y="6654909"/>
                        <a:ext cx="3638550" cy="1914525"/>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331B58F-2EED-41F9-9C8C-A04A16BC0007}"/>
              </a:ext>
            </a:extLst>
          </p:cNvPr>
          <p:cNvPicPr>
            <a:picLocks noChangeAspect="1"/>
          </p:cNvPicPr>
          <p:nvPr/>
        </p:nvPicPr>
        <p:blipFill>
          <a:blip r:embed="rId6"/>
          <a:stretch>
            <a:fillRect/>
          </a:stretch>
        </p:blipFill>
        <p:spPr>
          <a:xfrm>
            <a:off x="657317" y="5453749"/>
            <a:ext cx="5648325" cy="1000125"/>
          </a:xfrm>
          <a:prstGeom prst="rect">
            <a:avLst/>
          </a:prstGeom>
        </p:spPr>
      </p:pic>
    </p:spTree>
    <p:extLst>
      <p:ext uri="{BB962C8B-B14F-4D97-AF65-F5344CB8AC3E}">
        <p14:creationId xmlns:p14="http://schemas.microsoft.com/office/powerpoint/2010/main" val="197864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a:extLst>
              <a:ext uri="{FF2B5EF4-FFF2-40B4-BE49-F238E27FC236}">
                <a16:creationId xmlns:a16="http://schemas.microsoft.com/office/drawing/2014/main" id="{76383568-A672-45C3-B7E6-E8C2ED8F8C35}"/>
              </a:ext>
            </a:extLst>
          </p:cNvPr>
          <p:cNvSpPr>
            <a:spLocks noGrp="1"/>
          </p:cNvSpPr>
          <p:nvPr>
            <p:ph type="body" idx="1"/>
          </p:nvPr>
        </p:nvSpPr>
        <p:spPr>
          <a:xfrm>
            <a:off x="685800" y="4343400"/>
            <a:ext cx="5608320" cy="4183380"/>
          </a:xfrm>
        </p:spPr>
        <p:txBody>
          <a:bodyPr/>
          <a:lstStyle/>
          <a:p>
            <a:endParaRPr lang="en-US" dirty="0"/>
          </a:p>
          <a:p>
            <a:endParaRPr lang="en-US" dirty="0"/>
          </a:p>
        </p:txBody>
      </p:sp>
      <p:graphicFrame>
        <p:nvGraphicFramePr>
          <p:cNvPr id="4" name="Object 3">
            <a:extLst>
              <a:ext uri="{FF2B5EF4-FFF2-40B4-BE49-F238E27FC236}">
                <a16:creationId xmlns:a16="http://schemas.microsoft.com/office/drawing/2014/main" id="{E0EE7C2C-8EC5-4A0C-801D-7002B260B6D8}"/>
              </a:ext>
            </a:extLst>
          </p:cNvPr>
          <p:cNvGraphicFramePr>
            <a:graphicFrameLocks noChangeAspect="1"/>
          </p:cNvGraphicFramePr>
          <p:nvPr>
            <p:extLst>
              <p:ext uri="{D42A27DB-BD31-4B8C-83A1-F6EECF244321}">
                <p14:modId xmlns:p14="http://schemas.microsoft.com/office/powerpoint/2010/main" val="2003846058"/>
              </p:ext>
            </p:extLst>
          </p:nvPr>
        </p:nvGraphicFramePr>
        <p:xfrm>
          <a:off x="1173666" y="4343400"/>
          <a:ext cx="4648200" cy="4411405"/>
        </p:xfrm>
        <a:graphic>
          <a:graphicData uri="http://schemas.openxmlformats.org/presentationml/2006/ole">
            <mc:AlternateContent xmlns:mc="http://schemas.openxmlformats.org/markup-compatibility/2006">
              <mc:Choice xmlns:v="urn:schemas-microsoft-com:vml" Requires="v">
                <p:oleObj spid="_x0000_s14395" name="Worksheet" r:id="rId4" imgW="5048346" imgH="4791109" progId="Excel.Sheet.12">
                  <p:embed/>
                </p:oleObj>
              </mc:Choice>
              <mc:Fallback>
                <p:oleObj name="Worksheet" r:id="rId4" imgW="5048346" imgH="4791109" progId="Excel.Sheet.12">
                  <p:embed/>
                  <p:pic>
                    <p:nvPicPr>
                      <p:cNvPr id="0" name=""/>
                      <p:cNvPicPr/>
                      <p:nvPr/>
                    </p:nvPicPr>
                    <p:blipFill>
                      <a:blip r:embed="rId5"/>
                      <a:stretch>
                        <a:fillRect/>
                      </a:stretch>
                    </p:blipFill>
                    <p:spPr>
                      <a:xfrm>
                        <a:off x="1173666" y="4343400"/>
                        <a:ext cx="4648200" cy="4411405"/>
                      </a:xfrm>
                      <a:prstGeom prst="rect">
                        <a:avLst/>
                      </a:prstGeom>
                    </p:spPr>
                  </p:pic>
                </p:oleObj>
              </mc:Fallback>
            </mc:AlternateContent>
          </a:graphicData>
        </a:graphic>
      </p:graphicFrame>
    </p:spTree>
    <p:extLst>
      <p:ext uri="{BB962C8B-B14F-4D97-AF65-F5344CB8AC3E}">
        <p14:creationId xmlns:p14="http://schemas.microsoft.com/office/powerpoint/2010/main" val="299943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a:p>
            <a:r>
              <a:rPr lang="en-US" dirty="0"/>
              <a:t>A slight increase or decrease in water sales can make a big impact to the revenues.</a:t>
            </a:r>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63BE3E46-E9E7-4DA3-8B99-AC5387C1019C}"/>
              </a:ext>
            </a:extLst>
          </p:cNvPr>
          <p:cNvGraphicFramePr>
            <a:graphicFrameLocks noChangeAspect="1"/>
          </p:cNvGraphicFramePr>
          <p:nvPr>
            <p:extLst>
              <p:ext uri="{D42A27DB-BD31-4B8C-83A1-F6EECF244321}">
                <p14:modId xmlns:p14="http://schemas.microsoft.com/office/powerpoint/2010/main" val="783247435"/>
              </p:ext>
            </p:extLst>
          </p:nvPr>
        </p:nvGraphicFramePr>
        <p:xfrm>
          <a:off x="838200" y="5029200"/>
          <a:ext cx="3638550" cy="1724025"/>
        </p:xfrm>
        <a:graphic>
          <a:graphicData uri="http://schemas.openxmlformats.org/presentationml/2006/ole">
            <mc:AlternateContent xmlns:mc="http://schemas.openxmlformats.org/markup-compatibility/2006">
              <mc:Choice xmlns:v="urn:schemas-microsoft-com:vml" Requires="v">
                <p:oleObj spid="_x0000_s11330" name="Worksheet" r:id="rId4" imgW="3638607" imgH="1723991" progId="Excel.Sheet.12">
                  <p:embed/>
                </p:oleObj>
              </mc:Choice>
              <mc:Fallback>
                <p:oleObj name="Worksheet" r:id="rId4" imgW="3638607" imgH="1723991" progId="Excel.Sheet.12">
                  <p:embed/>
                  <p:pic>
                    <p:nvPicPr>
                      <p:cNvPr id="0" name=""/>
                      <p:cNvPicPr/>
                      <p:nvPr/>
                    </p:nvPicPr>
                    <p:blipFill>
                      <a:blip r:embed="rId5"/>
                      <a:stretch>
                        <a:fillRect/>
                      </a:stretch>
                    </p:blipFill>
                    <p:spPr>
                      <a:xfrm>
                        <a:off x="838200" y="5029200"/>
                        <a:ext cx="3638550" cy="172402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B8AD193C-74B3-4482-AE76-A71DAA3A75C1}"/>
              </a:ext>
            </a:extLst>
          </p:cNvPr>
          <p:cNvSpPr txBox="1"/>
          <p:nvPr/>
        </p:nvSpPr>
        <p:spPr>
          <a:xfrm>
            <a:off x="838200" y="6978519"/>
            <a:ext cx="4991100" cy="1169551"/>
          </a:xfrm>
          <a:prstGeom prst="rect">
            <a:avLst/>
          </a:prstGeom>
          <a:noFill/>
        </p:spPr>
        <p:txBody>
          <a:bodyPr wrap="square" rtlCol="0">
            <a:spAutoFit/>
          </a:bodyPr>
          <a:lstStyle/>
          <a:p>
            <a:r>
              <a:rPr lang="en-US" sz="1400" dirty="0"/>
              <a:t>Services are service fees – one time administrative fee; covering the cost of turn on new service (ex. When a new owner moves in)</a:t>
            </a:r>
          </a:p>
          <a:p>
            <a:r>
              <a:rPr lang="en-US" sz="1400" dirty="0"/>
              <a:t>Tap fee – covers the cost to connect water service to water main</a:t>
            </a:r>
          </a:p>
          <a:p>
            <a:r>
              <a:rPr lang="en-US" sz="1400" dirty="0"/>
              <a:t>Other Revenue – pavilion rentals, park passes, park parking, lab costs, interest income, insurance reimbursements.</a:t>
            </a:r>
          </a:p>
        </p:txBody>
      </p:sp>
    </p:spTree>
    <p:extLst>
      <p:ext uri="{BB962C8B-B14F-4D97-AF65-F5344CB8AC3E}">
        <p14:creationId xmlns:p14="http://schemas.microsoft.com/office/powerpoint/2010/main" val="2819395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28% of the Water System Expenses are related to bond debt</a:t>
            </a:r>
          </a:p>
          <a:p>
            <a:r>
              <a:rPr lang="en-US" dirty="0"/>
              <a:t>Transfers = $1.83M CIP and $377,930 R&amp;E</a:t>
            </a:r>
          </a:p>
          <a:p>
            <a:endParaRPr lang="en-US" dirty="0"/>
          </a:p>
        </p:txBody>
      </p:sp>
      <p:sp>
        <p:nvSpPr>
          <p:cNvPr id="2" name="Slide Image Placeholder 1"/>
          <p:cNvSpPr>
            <a:spLocks noGrp="1" noRot="1" noChangeAspect="1"/>
          </p:cNvSpPr>
          <p:nvPr>
            <p:ph type="sldImg"/>
          </p:nvPr>
        </p:nvSpPr>
        <p:spPr/>
      </p:sp>
      <p:graphicFrame>
        <p:nvGraphicFramePr>
          <p:cNvPr id="4" name="Object 3">
            <a:extLst>
              <a:ext uri="{FF2B5EF4-FFF2-40B4-BE49-F238E27FC236}">
                <a16:creationId xmlns:a16="http://schemas.microsoft.com/office/drawing/2014/main" id="{C8E632F2-868E-47D1-84BF-83326D538F78}"/>
              </a:ext>
            </a:extLst>
          </p:cNvPr>
          <p:cNvGraphicFramePr>
            <a:graphicFrameLocks noChangeAspect="1"/>
          </p:cNvGraphicFramePr>
          <p:nvPr>
            <p:extLst>
              <p:ext uri="{D42A27DB-BD31-4B8C-83A1-F6EECF244321}">
                <p14:modId xmlns:p14="http://schemas.microsoft.com/office/powerpoint/2010/main" val="2823714496"/>
              </p:ext>
            </p:extLst>
          </p:nvPr>
        </p:nvGraphicFramePr>
        <p:xfrm>
          <a:off x="762000" y="5073968"/>
          <a:ext cx="3638550" cy="2867025"/>
        </p:xfrm>
        <a:graphic>
          <a:graphicData uri="http://schemas.openxmlformats.org/presentationml/2006/ole">
            <mc:AlternateContent xmlns:mc="http://schemas.openxmlformats.org/markup-compatibility/2006">
              <mc:Choice xmlns:v="urn:schemas-microsoft-com:vml" Requires="v">
                <p:oleObj spid="_x0000_s12368" name="Worksheet" r:id="rId4" imgW="3638607" imgH="2866889" progId="Excel.Sheet.12">
                  <p:embed/>
                </p:oleObj>
              </mc:Choice>
              <mc:Fallback>
                <p:oleObj name="Worksheet" r:id="rId4" imgW="3638607" imgH="2866889" progId="Excel.Sheet.12">
                  <p:embed/>
                  <p:pic>
                    <p:nvPicPr>
                      <p:cNvPr id="0" name=""/>
                      <p:cNvPicPr/>
                      <p:nvPr/>
                    </p:nvPicPr>
                    <p:blipFill>
                      <a:blip r:embed="rId5"/>
                      <a:stretch>
                        <a:fillRect/>
                      </a:stretch>
                    </p:blipFill>
                    <p:spPr>
                      <a:xfrm>
                        <a:off x="762000" y="5073968"/>
                        <a:ext cx="3638550" cy="2867025"/>
                      </a:xfrm>
                      <a:prstGeom prst="rect">
                        <a:avLst/>
                      </a:prstGeom>
                    </p:spPr>
                  </p:pic>
                </p:oleObj>
              </mc:Fallback>
            </mc:AlternateContent>
          </a:graphicData>
        </a:graphic>
      </p:graphicFrame>
    </p:spTree>
    <p:extLst>
      <p:ext uri="{BB962C8B-B14F-4D97-AF65-F5344CB8AC3E}">
        <p14:creationId xmlns:p14="http://schemas.microsoft.com/office/powerpoint/2010/main" val="912974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two largest WS expenses are bond debt and then personnel costs.</a:t>
            </a:r>
          </a:p>
          <a:p>
            <a:r>
              <a:rPr lang="en-US" dirty="0"/>
              <a:t>Transfers = $1.83M CIP and $377,930 R&amp;E</a:t>
            </a:r>
          </a:p>
        </p:txBody>
      </p:sp>
      <p:sp>
        <p:nvSpPr>
          <p:cNvPr id="2" name="Slide Image Placeholder 1"/>
          <p:cNvSpPr>
            <a:spLocks noGrp="1" noRot="1" noChangeAspect="1"/>
          </p:cNvSpPr>
          <p:nvPr>
            <p:ph type="sldImg"/>
          </p:nvPr>
        </p:nvSpPr>
        <p:spPr/>
      </p:sp>
      <p:pic>
        <p:nvPicPr>
          <p:cNvPr id="7" name="Picture 6">
            <a:extLst>
              <a:ext uri="{FF2B5EF4-FFF2-40B4-BE49-F238E27FC236}">
                <a16:creationId xmlns:a16="http://schemas.microsoft.com/office/drawing/2014/main" id="{B6A2AE05-01EE-4C78-A687-884A2D9F37AB}"/>
              </a:ext>
            </a:extLst>
          </p:cNvPr>
          <p:cNvPicPr>
            <a:picLocks noChangeAspect="1"/>
          </p:cNvPicPr>
          <p:nvPr/>
        </p:nvPicPr>
        <p:blipFill>
          <a:blip r:embed="rId4"/>
          <a:stretch>
            <a:fillRect/>
          </a:stretch>
        </p:blipFill>
        <p:spPr>
          <a:xfrm>
            <a:off x="882805" y="6343663"/>
            <a:ext cx="5134868" cy="2225877"/>
          </a:xfrm>
          <a:prstGeom prst="rect">
            <a:avLst/>
          </a:prstGeom>
        </p:spPr>
      </p:pic>
      <p:graphicFrame>
        <p:nvGraphicFramePr>
          <p:cNvPr id="4" name="Object 3">
            <a:extLst>
              <a:ext uri="{FF2B5EF4-FFF2-40B4-BE49-F238E27FC236}">
                <a16:creationId xmlns:a16="http://schemas.microsoft.com/office/drawing/2014/main" id="{0421B250-0069-433B-BC51-57F1079D1B41}"/>
              </a:ext>
            </a:extLst>
          </p:cNvPr>
          <p:cNvGraphicFramePr>
            <a:graphicFrameLocks noChangeAspect="1"/>
          </p:cNvGraphicFramePr>
          <p:nvPr>
            <p:extLst>
              <p:ext uri="{D42A27DB-BD31-4B8C-83A1-F6EECF244321}">
                <p14:modId xmlns:p14="http://schemas.microsoft.com/office/powerpoint/2010/main" val="526947099"/>
              </p:ext>
            </p:extLst>
          </p:nvPr>
        </p:nvGraphicFramePr>
        <p:xfrm>
          <a:off x="701039" y="4834482"/>
          <a:ext cx="3778250" cy="1479550"/>
        </p:xfrm>
        <a:graphic>
          <a:graphicData uri="http://schemas.openxmlformats.org/presentationml/2006/ole">
            <mc:AlternateContent xmlns:mc="http://schemas.openxmlformats.org/markup-compatibility/2006">
              <mc:Choice xmlns:v="urn:schemas-microsoft-com:vml" Requires="v">
                <p:oleObj spid="_x0000_s13396" name="Worksheet" r:id="rId5" imgW="3778336" imgH="1479594" progId="Excel.Sheet.12">
                  <p:embed/>
                </p:oleObj>
              </mc:Choice>
              <mc:Fallback>
                <p:oleObj name="Worksheet" r:id="rId5" imgW="3778336" imgH="1479594" progId="Excel.Sheet.12">
                  <p:embed/>
                  <p:pic>
                    <p:nvPicPr>
                      <p:cNvPr id="0" name=""/>
                      <p:cNvPicPr/>
                      <p:nvPr/>
                    </p:nvPicPr>
                    <p:blipFill>
                      <a:blip r:embed="rId6"/>
                      <a:stretch>
                        <a:fillRect/>
                      </a:stretch>
                    </p:blipFill>
                    <p:spPr>
                      <a:xfrm>
                        <a:off x="701039" y="4834482"/>
                        <a:ext cx="3778250" cy="147955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B1CD59C-6769-4771-AAC8-85A6BFAB462C}"/>
              </a:ext>
            </a:extLst>
          </p:cNvPr>
          <p:cNvSpPr txBox="1"/>
          <p:nvPr/>
        </p:nvSpPr>
        <p:spPr>
          <a:xfrm>
            <a:off x="4648200" y="5029200"/>
            <a:ext cx="1369473" cy="769441"/>
          </a:xfrm>
          <a:prstGeom prst="rect">
            <a:avLst/>
          </a:prstGeom>
          <a:noFill/>
        </p:spPr>
        <p:txBody>
          <a:bodyPr wrap="square" rtlCol="0">
            <a:spAutoFit/>
          </a:bodyPr>
          <a:lstStyle/>
          <a:p>
            <a:r>
              <a:rPr lang="en-US" sz="1100" dirty="0"/>
              <a:t>Engineering Fees, License  Professional Fees, Leak Protection</a:t>
            </a:r>
          </a:p>
        </p:txBody>
      </p:sp>
    </p:spTree>
    <p:extLst>
      <p:ext uri="{BB962C8B-B14F-4D97-AF65-F5344CB8AC3E}">
        <p14:creationId xmlns:p14="http://schemas.microsoft.com/office/powerpoint/2010/main" val="2707823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6088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FY2020 has 7 new FT positions; 4 of these positions are related to the Fifth Judgeship and will start January 2020.</a:t>
            </a:r>
          </a:p>
          <a:p>
            <a:endParaRPr lang="en-US" dirty="0"/>
          </a:p>
          <a:p>
            <a:r>
              <a:rPr lang="en-US" dirty="0"/>
              <a:t>Note that the Construction Inspector is 100% covered by SPLOST dollars.</a:t>
            </a:r>
          </a:p>
          <a:p>
            <a:endParaRPr lang="en-US" dirty="0"/>
          </a:p>
          <a:p>
            <a:r>
              <a:rPr lang="en-US" dirty="0"/>
              <a:t>The additional FTE for the District Attorney is not part of the County headcount but is paid for through the county contribution</a:t>
            </a:r>
          </a:p>
        </p:txBody>
      </p:sp>
    </p:spTree>
    <p:extLst>
      <p:ext uri="{BB962C8B-B14F-4D97-AF65-F5344CB8AC3E}">
        <p14:creationId xmlns:p14="http://schemas.microsoft.com/office/powerpoint/2010/main" val="2925298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are four PT positions moving to FT within the Sheriff’s office, Magistrate, County Clerk and Finance</a:t>
            </a:r>
          </a:p>
          <a:p>
            <a:endParaRPr lang="en-US" dirty="0"/>
          </a:p>
          <a:p>
            <a:r>
              <a:rPr lang="en-US" dirty="0"/>
              <a:t>The Bailiff position is part of the fifth Judgeship but is not included in the County headcount.</a:t>
            </a:r>
          </a:p>
          <a:p>
            <a:endParaRPr lang="en-US" dirty="0"/>
          </a:p>
          <a:p>
            <a:r>
              <a:rPr lang="en-US" dirty="0"/>
              <a:t>As a reminder, there is a reduction of 0.95 FTEs for positions moved from the County Extension to be paid through UGA as contract employees.</a:t>
            </a:r>
          </a:p>
        </p:txBody>
      </p:sp>
    </p:spTree>
    <p:extLst>
      <p:ext uri="{BB962C8B-B14F-4D97-AF65-F5344CB8AC3E}">
        <p14:creationId xmlns:p14="http://schemas.microsoft.com/office/powerpoint/2010/main" val="350781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There are 7 position promotions in FY2020, as well as an increase in the Seasonal Road Workers’ hourly rate.</a:t>
            </a:r>
          </a:p>
        </p:txBody>
      </p:sp>
    </p:spTree>
    <p:extLst>
      <p:ext uri="{BB962C8B-B14F-4D97-AF65-F5344CB8AC3E}">
        <p14:creationId xmlns:p14="http://schemas.microsoft.com/office/powerpoint/2010/main" val="91070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As staff become certified in their respective fields, the budget allows for increases related to the higher certification.</a:t>
            </a:r>
          </a:p>
        </p:txBody>
      </p:sp>
    </p:spTree>
    <p:extLst>
      <p:ext uri="{BB962C8B-B14F-4D97-AF65-F5344CB8AC3E}">
        <p14:creationId xmlns:p14="http://schemas.microsoft.com/office/powerpoint/2010/main" val="9925526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96667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Next, are some items that have not been budgeted for in the FY2020 budget but do require discussion.</a:t>
            </a:r>
          </a:p>
          <a:p>
            <a:endParaRPr lang="en-US" dirty="0"/>
          </a:p>
          <a:p>
            <a:r>
              <a:rPr lang="en-US" dirty="0"/>
              <a:t>Current Superior Court judge supplement is $43k. </a:t>
            </a:r>
          </a:p>
          <a:p>
            <a:r>
              <a:rPr lang="en-US" dirty="0"/>
              <a:t>Proposal to increase to $50k by $7k</a:t>
            </a:r>
          </a:p>
          <a:p>
            <a:r>
              <a:rPr lang="en-US" dirty="0"/>
              <a:t>Total GF impact is $48,223</a:t>
            </a:r>
          </a:p>
          <a:p>
            <a:endParaRPr lang="en-US" dirty="0"/>
          </a:p>
          <a:p>
            <a:r>
              <a:rPr lang="en-US" dirty="0"/>
              <a:t>Total GJC impact is $33,910. Of that, 50.6% will be incurred by Fayette County, or $17,169</a:t>
            </a:r>
          </a:p>
          <a:p>
            <a:endParaRPr lang="en-US" dirty="0"/>
          </a:p>
          <a:p>
            <a:endParaRPr lang="en-US" dirty="0"/>
          </a:p>
          <a:p>
            <a:endParaRPr lang="en-US" dirty="0"/>
          </a:p>
        </p:txBody>
      </p:sp>
    </p:spTree>
    <p:extLst>
      <p:ext uri="{BB962C8B-B14F-4D97-AF65-F5344CB8AC3E}">
        <p14:creationId xmlns:p14="http://schemas.microsoft.com/office/powerpoint/2010/main" val="416007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4126564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99875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059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7658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Bell Curve proposed is on the next slide</a:t>
            </a:r>
          </a:p>
        </p:txBody>
      </p:sp>
    </p:spTree>
    <p:extLst>
      <p:ext uri="{BB962C8B-B14F-4D97-AF65-F5344CB8AC3E}">
        <p14:creationId xmlns:p14="http://schemas.microsoft.com/office/powerpoint/2010/main" val="32129679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62848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75461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2300259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second column represents the 9.09% for the Public Safety positions.  This salary increase was budgeted in the GF, 911, Fire, EMS, and WS Marshal.</a:t>
            </a:r>
          </a:p>
          <a:p>
            <a:endParaRPr lang="en-US" dirty="0"/>
          </a:p>
          <a:p>
            <a:r>
              <a:rPr lang="en-US" dirty="0"/>
              <a:t>The third column represents the forced merit bell curve for the remaining staff (non-Public Safety) at 3.25%. These funds are budgeted for non-Public Safety in the GF, the administrative functions in Fire Services, WS, and Solid Waste.</a:t>
            </a:r>
          </a:p>
          <a:p>
            <a:endParaRPr lang="en-US" dirty="0"/>
          </a:p>
          <a:p>
            <a:r>
              <a:rPr lang="en-US" dirty="0"/>
              <a:t>The total impact of these increases is $2.36M</a:t>
            </a:r>
          </a:p>
        </p:txBody>
      </p:sp>
      <p:graphicFrame>
        <p:nvGraphicFramePr>
          <p:cNvPr id="3" name="Object 2">
            <a:extLst>
              <a:ext uri="{FF2B5EF4-FFF2-40B4-BE49-F238E27FC236}">
                <a16:creationId xmlns:a16="http://schemas.microsoft.com/office/drawing/2014/main" id="{8E312856-097D-4BD5-B4BE-B8450B17D477}"/>
              </a:ext>
            </a:extLst>
          </p:cNvPr>
          <p:cNvGraphicFramePr>
            <a:graphicFrameLocks noChangeAspect="1"/>
          </p:cNvGraphicFramePr>
          <p:nvPr>
            <p:extLst>
              <p:ext uri="{D42A27DB-BD31-4B8C-83A1-F6EECF244321}">
                <p14:modId xmlns:p14="http://schemas.microsoft.com/office/powerpoint/2010/main" val="686592842"/>
              </p:ext>
            </p:extLst>
          </p:nvPr>
        </p:nvGraphicFramePr>
        <p:xfrm>
          <a:off x="914400" y="6324600"/>
          <a:ext cx="4140200" cy="1847850"/>
        </p:xfrm>
        <a:graphic>
          <a:graphicData uri="http://schemas.openxmlformats.org/presentationml/2006/ole">
            <mc:AlternateContent xmlns:mc="http://schemas.openxmlformats.org/markup-compatibility/2006">
              <mc:Choice xmlns:v="urn:schemas-microsoft-com:vml" Requires="v">
                <p:oleObj spid="_x0000_s22565" name="Worksheet" r:id="rId4" imgW="4140151" imgH="1847719" progId="Excel.Sheet.12">
                  <p:embed/>
                </p:oleObj>
              </mc:Choice>
              <mc:Fallback>
                <p:oleObj name="Worksheet" r:id="rId4" imgW="4140151" imgH="1847719" progId="Excel.Sheet.12">
                  <p:embed/>
                  <p:pic>
                    <p:nvPicPr>
                      <p:cNvPr id="0" name=""/>
                      <p:cNvPicPr/>
                      <p:nvPr/>
                    </p:nvPicPr>
                    <p:blipFill>
                      <a:blip r:embed="rId5"/>
                      <a:stretch>
                        <a:fillRect/>
                      </a:stretch>
                    </p:blipFill>
                    <p:spPr>
                      <a:xfrm>
                        <a:off x="914400" y="6324600"/>
                        <a:ext cx="4140200" cy="1847850"/>
                      </a:xfrm>
                      <a:prstGeom prst="rect">
                        <a:avLst/>
                      </a:prstGeom>
                    </p:spPr>
                  </p:pic>
                </p:oleObj>
              </mc:Fallback>
            </mc:AlternateContent>
          </a:graphicData>
        </a:graphic>
      </p:graphicFrame>
    </p:spTree>
    <p:extLst>
      <p:ext uri="{BB962C8B-B14F-4D97-AF65-F5344CB8AC3E}">
        <p14:creationId xmlns:p14="http://schemas.microsoft.com/office/powerpoint/2010/main" val="3212967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13232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Elections – includes budgeting for increases related to House Bill 316</a:t>
            </a:r>
          </a:p>
          <a:p>
            <a:r>
              <a:rPr lang="en-US" dirty="0"/>
              <a:t>HB 3016 is related to new electronic voting machines – ballot marking devices.  The </a:t>
            </a:r>
            <a:r>
              <a:rPr lang="en-US" b="1" dirty="0"/>
              <a:t>State will pay </a:t>
            </a:r>
            <a:r>
              <a:rPr lang="en-US" dirty="0"/>
              <a:t>for the capital related costs but the costs of $150M through bond funding.</a:t>
            </a:r>
          </a:p>
          <a:p>
            <a:endParaRPr lang="en-US" dirty="0"/>
          </a:p>
          <a:p>
            <a:r>
              <a:rPr lang="en-US" dirty="0"/>
              <a:t>Increased funding for Elections has nothing to do with HB316. 2020 is a Presidential election year.</a:t>
            </a:r>
          </a:p>
          <a:p>
            <a:endParaRPr lang="en-US" dirty="0"/>
          </a:p>
          <a:p>
            <a:r>
              <a:rPr lang="en-US" dirty="0"/>
              <a:t>Includes verifying accuracy of voter registrations – moving, felons, inactive.</a:t>
            </a:r>
          </a:p>
          <a:p>
            <a:r>
              <a:rPr lang="en-US" dirty="0"/>
              <a:t>Additional verification process for absentee, employee training, advanced voting, provisional, recounts.</a:t>
            </a:r>
          </a:p>
          <a:p>
            <a:endParaRPr lang="en-US" dirty="0"/>
          </a:p>
          <a:p>
            <a:endParaRPr lang="en-US" dirty="0"/>
          </a:p>
          <a:p>
            <a:r>
              <a:rPr lang="en-US" dirty="0"/>
              <a:t>VER – is a standard contribution each year to the Vehicle and Equipment Replacement funding to cover the costs of vehicle and equipment replacement based upon a 35 year replacement schedule.</a:t>
            </a:r>
          </a:p>
        </p:txBody>
      </p:sp>
    </p:spTree>
    <p:extLst>
      <p:ext uri="{BB962C8B-B14F-4D97-AF65-F5344CB8AC3E}">
        <p14:creationId xmlns:p14="http://schemas.microsoft.com/office/powerpoint/2010/main" val="1858374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otes Placeholder 4">
            <a:extLst>
              <a:ext uri="{FF2B5EF4-FFF2-40B4-BE49-F238E27FC236}">
                <a16:creationId xmlns:a16="http://schemas.microsoft.com/office/drawing/2014/main" id="{06AFADC0-A069-4A77-9D80-4DA9F9037BB0}"/>
              </a:ext>
            </a:extLst>
          </p:cNvPr>
          <p:cNvSpPr>
            <a:spLocks noGrp="1"/>
          </p:cNvSpPr>
          <p:nvPr>
            <p:ph type="body" idx="1"/>
          </p:nvPr>
        </p:nvSpPr>
        <p:spPr/>
        <p:txBody>
          <a:bodyPr/>
          <a:lstStyle/>
          <a:p>
            <a:endParaRPr lang="en-US" dirty="0"/>
          </a:p>
        </p:txBody>
      </p:sp>
      <p:sp>
        <p:nvSpPr>
          <p:cNvPr id="2" name="Slide Image Placeholder 1"/>
          <p:cNvSpPr>
            <a:spLocks noGrp="1" noRot="1" noChangeAspect="1"/>
          </p:cNvSpPr>
          <p:nvPr>
            <p:ph type="sldImg"/>
          </p:nvPr>
        </p:nvSpPr>
        <p:spPr/>
      </p:sp>
      <p:graphicFrame>
        <p:nvGraphicFramePr>
          <p:cNvPr id="3" name="Object 2">
            <a:extLst>
              <a:ext uri="{FF2B5EF4-FFF2-40B4-BE49-F238E27FC236}">
                <a16:creationId xmlns:a16="http://schemas.microsoft.com/office/drawing/2014/main" id="{016E8E56-A37F-4176-97D8-68005A874B53}"/>
              </a:ext>
            </a:extLst>
          </p:cNvPr>
          <p:cNvGraphicFramePr>
            <a:graphicFrameLocks noChangeAspect="1"/>
          </p:cNvGraphicFramePr>
          <p:nvPr>
            <p:extLst>
              <p:ext uri="{D42A27DB-BD31-4B8C-83A1-F6EECF244321}">
                <p14:modId xmlns:p14="http://schemas.microsoft.com/office/powerpoint/2010/main" val="116363023"/>
              </p:ext>
            </p:extLst>
          </p:nvPr>
        </p:nvGraphicFramePr>
        <p:xfrm>
          <a:off x="701039" y="4800600"/>
          <a:ext cx="5524500" cy="2310096"/>
        </p:xfrm>
        <a:graphic>
          <a:graphicData uri="http://schemas.openxmlformats.org/presentationml/2006/ole">
            <mc:AlternateContent xmlns:mc="http://schemas.openxmlformats.org/markup-compatibility/2006">
              <mc:Choice xmlns:v="urn:schemas-microsoft-com:vml" Requires="v">
                <p:oleObj spid="_x0000_s20528" name="Worksheet" r:id="rId4" imgW="6400800" imgH="2676457" progId="Excel.Sheet.12">
                  <p:embed/>
                </p:oleObj>
              </mc:Choice>
              <mc:Fallback>
                <p:oleObj name="Worksheet" r:id="rId4" imgW="6400800" imgH="2676457" progId="Excel.Sheet.12">
                  <p:embed/>
                  <p:pic>
                    <p:nvPicPr>
                      <p:cNvPr id="0" name=""/>
                      <p:cNvPicPr/>
                      <p:nvPr/>
                    </p:nvPicPr>
                    <p:blipFill>
                      <a:blip r:embed="rId5"/>
                      <a:stretch>
                        <a:fillRect/>
                      </a:stretch>
                    </p:blipFill>
                    <p:spPr>
                      <a:xfrm>
                        <a:off x="701039" y="4800600"/>
                        <a:ext cx="5524500" cy="2310096"/>
                      </a:xfrm>
                      <a:prstGeom prst="rect">
                        <a:avLst/>
                      </a:prstGeom>
                    </p:spPr>
                  </p:pic>
                </p:oleObj>
              </mc:Fallback>
            </mc:AlternateContent>
          </a:graphicData>
        </a:graphic>
      </p:graphicFrame>
    </p:spTree>
    <p:extLst>
      <p:ext uri="{BB962C8B-B14F-4D97-AF65-F5344CB8AC3E}">
        <p14:creationId xmlns:p14="http://schemas.microsoft.com/office/powerpoint/2010/main" val="1756814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Fifth Judgeship – reviewed in earlier slides the 4 FT and 1 PT position (Bailiff) related to the additional Judgeship.  Should take place in January 2020.</a:t>
            </a:r>
          </a:p>
          <a:p>
            <a:endParaRPr lang="en-US" dirty="0"/>
          </a:p>
          <a:p>
            <a:r>
              <a:rPr lang="en-US" dirty="0"/>
              <a:t>Accountability Court will now consist of a DUI Court and a Veteran’s Treatment Court</a:t>
            </a:r>
          </a:p>
          <a:p>
            <a:endParaRPr lang="en-US" dirty="0"/>
          </a:p>
          <a:p>
            <a:r>
              <a:rPr lang="en-US" dirty="0"/>
              <a:t>The Post Landfill Closure methane monitoring costs continue to place a financial burden on the Solid Waste fund.  The County expects that the Solid Waste fund would not be able to sustain itself within the next two to three years. The GF will be transferring $100k to assist the Solid Waste’s financial stability.</a:t>
            </a:r>
          </a:p>
          <a:p>
            <a:endParaRPr lang="en-US" dirty="0"/>
          </a:p>
          <a:p>
            <a:r>
              <a:rPr lang="en-US" dirty="0"/>
              <a:t>On a positive note, HB 792 has increased Host Fee Charges from $1/ton to $2.50/ton, effective July 1, 2019.  Revenue budgeted at $70k.</a:t>
            </a:r>
          </a:p>
        </p:txBody>
      </p:sp>
    </p:spTree>
    <p:extLst>
      <p:ext uri="{BB962C8B-B14F-4D97-AF65-F5344CB8AC3E}">
        <p14:creationId xmlns:p14="http://schemas.microsoft.com/office/powerpoint/2010/main" val="3002036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Cigna continues to provide $50k credit as part of a Wellness Initiative. These funds are typically used for the health fair and advocate services.</a:t>
            </a:r>
          </a:p>
          <a:p>
            <a:endParaRPr lang="en-US" dirty="0"/>
          </a:p>
          <a:p>
            <a:endParaRPr lang="en-US" dirty="0"/>
          </a:p>
        </p:txBody>
      </p:sp>
    </p:spTree>
    <p:extLst>
      <p:ext uri="{BB962C8B-B14F-4D97-AF65-F5344CB8AC3E}">
        <p14:creationId xmlns:p14="http://schemas.microsoft.com/office/powerpoint/2010/main" val="20893839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67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SAGES – Department of Building Safety, Environmental </a:t>
            </a:r>
            <a:r>
              <a:rPr lang="en-US" dirty="0" err="1"/>
              <a:t>Mgmt</a:t>
            </a:r>
            <a:r>
              <a:rPr lang="en-US" dirty="0"/>
              <a:t>, Planning &amp; Zoning and IT. Cost includes equipment, software enhancements, custom reporting, programming for new code, and licenses. </a:t>
            </a:r>
            <a:r>
              <a:rPr lang="en-US"/>
              <a:t>$224,006 </a:t>
            </a:r>
            <a:r>
              <a:rPr lang="en-US" dirty="0"/>
              <a:t>(previously funded)</a:t>
            </a:r>
          </a:p>
          <a:p>
            <a:endParaRPr lang="en-US" dirty="0"/>
          </a:p>
          <a:p>
            <a:r>
              <a:rPr lang="en-US" dirty="0"/>
              <a:t>Fleet $36,500 (2019 approval)</a:t>
            </a:r>
          </a:p>
          <a:p>
            <a:endParaRPr lang="en-US" dirty="0"/>
          </a:p>
          <a:p>
            <a:r>
              <a:rPr lang="en-US" dirty="0"/>
              <a:t>Aerial Imagery – mapping system used in Tax Assessor  and Public Safety. Funds in FY2019 and FY2020. $68,728 (previously funded).</a:t>
            </a:r>
          </a:p>
          <a:p>
            <a:endParaRPr lang="en-US" dirty="0"/>
          </a:p>
          <a:p>
            <a:endParaRPr lang="en-US" dirty="0"/>
          </a:p>
        </p:txBody>
      </p:sp>
    </p:spTree>
    <p:extLst>
      <p:ext uri="{BB962C8B-B14F-4D97-AF65-F5344CB8AC3E}">
        <p14:creationId xmlns:p14="http://schemas.microsoft.com/office/powerpoint/2010/main" val="2611932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Country Lake Estates Subdivision Rehab – initial request $1.3M for 4.4 miles of road reclamation.</a:t>
            </a:r>
          </a:p>
        </p:txBody>
      </p:sp>
      <p:graphicFrame>
        <p:nvGraphicFramePr>
          <p:cNvPr id="3" name="Object 2">
            <a:extLst>
              <a:ext uri="{FF2B5EF4-FFF2-40B4-BE49-F238E27FC236}">
                <a16:creationId xmlns:a16="http://schemas.microsoft.com/office/drawing/2014/main" id="{31DA7672-7F72-4F3B-AF19-A8B9860E840D}"/>
              </a:ext>
            </a:extLst>
          </p:cNvPr>
          <p:cNvGraphicFramePr>
            <a:graphicFrameLocks noChangeAspect="1"/>
          </p:cNvGraphicFramePr>
          <p:nvPr>
            <p:extLst>
              <p:ext uri="{D42A27DB-BD31-4B8C-83A1-F6EECF244321}">
                <p14:modId xmlns:p14="http://schemas.microsoft.com/office/powerpoint/2010/main" val="1274373186"/>
              </p:ext>
            </p:extLst>
          </p:nvPr>
        </p:nvGraphicFramePr>
        <p:xfrm>
          <a:off x="1099696" y="4847768"/>
          <a:ext cx="4755624" cy="4097732"/>
        </p:xfrm>
        <a:graphic>
          <a:graphicData uri="http://schemas.openxmlformats.org/presentationml/2006/ole">
            <mc:AlternateContent xmlns:mc="http://schemas.openxmlformats.org/markup-compatibility/2006">
              <mc:Choice xmlns:v="urn:schemas-microsoft-com:vml" Requires="v">
                <p:oleObj spid="_x0000_s24610" name="Worksheet" r:id="rId4" imgW="7572519" imgH="6524591" progId="Excel.Sheet.12">
                  <p:embed/>
                </p:oleObj>
              </mc:Choice>
              <mc:Fallback>
                <p:oleObj name="Worksheet" r:id="rId4" imgW="7572519" imgH="6524591" progId="Excel.Sheet.12">
                  <p:embed/>
                  <p:pic>
                    <p:nvPicPr>
                      <p:cNvPr id="0" name=""/>
                      <p:cNvPicPr/>
                      <p:nvPr/>
                    </p:nvPicPr>
                    <p:blipFill>
                      <a:blip r:embed="rId5"/>
                      <a:stretch>
                        <a:fillRect/>
                      </a:stretch>
                    </p:blipFill>
                    <p:spPr>
                      <a:xfrm>
                        <a:off x="1099696" y="4847768"/>
                        <a:ext cx="4755624" cy="4097732"/>
                      </a:xfrm>
                      <a:prstGeom prst="rect">
                        <a:avLst/>
                      </a:prstGeom>
                    </p:spPr>
                  </p:pic>
                </p:oleObj>
              </mc:Fallback>
            </mc:AlternateContent>
          </a:graphicData>
        </a:graphic>
      </p:graphicFrame>
    </p:spTree>
    <p:extLst>
      <p:ext uri="{BB962C8B-B14F-4D97-AF65-F5344CB8AC3E}">
        <p14:creationId xmlns:p14="http://schemas.microsoft.com/office/powerpoint/2010/main" val="17240321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Sheriff Office Refurbishments – FY2018 through FY2020</a:t>
            </a:r>
          </a:p>
          <a:p>
            <a:r>
              <a:rPr lang="en-US" dirty="0"/>
              <a:t>Sheriff Body Cameras – FY2019 and FY2020</a:t>
            </a:r>
          </a:p>
          <a:p>
            <a:r>
              <a:rPr lang="en-US" dirty="0"/>
              <a:t>Taser Replacement – FY2018 through FY2022 replacement of 175 tasers per year.</a:t>
            </a:r>
          </a:p>
          <a:p>
            <a:endParaRPr lang="en-US" dirty="0"/>
          </a:p>
          <a:p>
            <a:r>
              <a:rPr lang="en-US" dirty="0"/>
              <a:t>HVAC replacement – FY2018 through FY2021 replacement of Air Cooled Chiller, HVACs, Boilers, valves in Sheriff buildings. Over four years, to replace 29 rooftop packaged units (RTU)</a:t>
            </a:r>
          </a:p>
          <a:p>
            <a:endParaRPr lang="en-US" dirty="0"/>
          </a:p>
          <a:p>
            <a:r>
              <a:rPr lang="en-US" dirty="0"/>
              <a:t>Superior Court Office Renovation to remodel and provide space for the 5</a:t>
            </a:r>
            <a:r>
              <a:rPr lang="en-US" baseline="30000" dirty="0"/>
              <a:t>th</a:t>
            </a:r>
            <a:r>
              <a:rPr lang="en-US" dirty="0"/>
              <a:t> judgeship additional staff.</a:t>
            </a:r>
          </a:p>
          <a:p>
            <a:endParaRPr lang="en-US" dirty="0"/>
          </a:p>
          <a:p>
            <a:endParaRPr lang="en-US" dirty="0"/>
          </a:p>
        </p:txBody>
      </p:sp>
      <p:graphicFrame>
        <p:nvGraphicFramePr>
          <p:cNvPr id="3" name="Object 2">
            <a:extLst>
              <a:ext uri="{FF2B5EF4-FFF2-40B4-BE49-F238E27FC236}">
                <a16:creationId xmlns:a16="http://schemas.microsoft.com/office/drawing/2014/main" id="{E0321C05-8CF6-42CF-88F4-6FB62612B78F}"/>
              </a:ext>
            </a:extLst>
          </p:cNvPr>
          <p:cNvGraphicFramePr>
            <a:graphicFrameLocks noChangeAspect="1"/>
          </p:cNvGraphicFramePr>
          <p:nvPr>
            <p:extLst>
              <p:ext uri="{D42A27DB-BD31-4B8C-83A1-F6EECF244321}">
                <p14:modId xmlns:p14="http://schemas.microsoft.com/office/powerpoint/2010/main" val="4226257264"/>
              </p:ext>
            </p:extLst>
          </p:nvPr>
        </p:nvGraphicFramePr>
        <p:xfrm>
          <a:off x="746063" y="7848600"/>
          <a:ext cx="5563296" cy="510221"/>
        </p:xfrm>
        <a:graphic>
          <a:graphicData uri="http://schemas.openxmlformats.org/presentationml/2006/ole">
            <mc:AlternateContent xmlns:mc="http://schemas.openxmlformats.org/markup-compatibility/2006">
              <mc:Choice xmlns:v="urn:schemas-microsoft-com:vml" Requires="v">
                <p:oleObj spid="_x0000_s23619" name="Worksheet" r:id="rId4" imgW="7572519" imgH="695291" progId="Excel.Sheet.12">
                  <p:embed/>
                </p:oleObj>
              </mc:Choice>
              <mc:Fallback>
                <p:oleObj name="Worksheet" r:id="rId4" imgW="7572519" imgH="695291" progId="Excel.Sheet.12">
                  <p:embed/>
                  <p:pic>
                    <p:nvPicPr>
                      <p:cNvPr id="0" name=""/>
                      <p:cNvPicPr/>
                      <p:nvPr/>
                    </p:nvPicPr>
                    <p:blipFill>
                      <a:blip r:embed="rId5"/>
                      <a:stretch>
                        <a:fillRect/>
                      </a:stretch>
                    </p:blipFill>
                    <p:spPr>
                      <a:xfrm>
                        <a:off x="746063" y="7848600"/>
                        <a:ext cx="5563296" cy="510221"/>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74D9954C-9839-4F3E-BE88-62F42D80959B}"/>
              </a:ext>
            </a:extLst>
          </p:cNvPr>
          <p:cNvGraphicFramePr>
            <a:graphicFrameLocks noChangeAspect="1"/>
          </p:cNvGraphicFramePr>
          <p:nvPr>
            <p:extLst>
              <p:ext uri="{D42A27DB-BD31-4B8C-83A1-F6EECF244321}">
                <p14:modId xmlns:p14="http://schemas.microsoft.com/office/powerpoint/2010/main" val="3352297019"/>
              </p:ext>
            </p:extLst>
          </p:nvPr>
        </p:nvGraphicFramePr>
        <p:xfrm>
          <a:off x="755355" y="6351111"/>
          <a:ext cx="5554003" cy="1381125"/>
        </p:xfrm>
        <a:graphic>
          <a:graphicData uri="http://schemas.openxmlformats.org/presentationml/2006/ole">
            <mc:AlternateContent xmlns:mc="http://schemas.openxmlformats.org/markup-compatibility/2006">
              <mc:Choice xmlns:v="urn:schemas-microsoft-com:vml" Requires="v">
                <p:oleObj spid="_x0000_s23620" name="Worksheet" r:id="rId6" imgW="7572519" imgH="2238341" progId="Excel.Sheet.12">
                  <p:embed/>
                </p:oleObj>
              </mc:Choice>
              <mc:Fallback>
                <p:oleObj name="Worksheet" r:id="rId6" imgW="7572519" imgH="2238341" progId="Excel.Sheet.12">
                  <p:embed/>
                  <p:pic>
                    <p:nvPicPr>
                      <p:cNvPr id="0" name=""/>
                      <p:cNvPicPr/>
                      <p:nvPr/>
                    </p:nvPicPr>
                    <p:blipFill>
                      <a:blip r:embed="rId7"/>
                      <a:stretch>
                        <a:fillRect/>
                      </a:stretch>
                    </p:blipFill>
                    <p:spPr>
                      <a:xfrm>
                        <a:off x="755355" y="6351111"/>
                        <a:ext cx="5554003" cy="1381125"/>
                      </a:xfrm>
                      <a:prstGeom prst="rect">
                        <a:avLst/>
                      </a:prstGeom>
                    </p:spPr>
                  </p:pic>
                </p:oleObj>
              </mc:Fallback>
            </mc:AlternateContent>
          </a:graphicData>
        </a:graphic>
      </p:graphicFrame>
    </p:spTree>
    <p:extLst>
      <p:ext uri="{BB962C8B-B14F-4D97-AF65-F5344CB8AC3E}">
        <p14:creationId xmlns:p14="http://schemas.microsoft.com/office/powerpoint/2010/main" val="39790019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dirty="0"/>
              <a:t>Fire Hose – different sizes are being replaced in different years</a:t>
            </a:r>
          </a:p>
          <a:p>
            <a:r>
              <a:rPr lang="en-US" sz="1000" dirty="0"/>
              <a:t>Both simulators will be at the Links site:</a:t>
            </a:r>
          </a:p>
          <a:p>
            <a:r>
              <a:rPr lang="en-US" sz="1000" dirty="0"/>
              <a:t>Propane tank simulator – propane gas creates a live fire</a:t>
            </a:r>
          </a:p>
          <a:p>
            <a:r>
              <a:rPr lang="en-US" sz="1000" dirty="0"/>
              <a:t>Maze Simulator – closed maze – make the FF go through this with very little light</a:t>
            </a:r>
          </a:p>
          <a:p>
            <a:r>
              <a:rPr lang="en-US" sz="1000" dirty="0">
                <a:highlight>
                  <a:srgbClr val="FFFF00"/>
                </a:highlight>
              </a:rPr>
              <a:t>Cistern – Water well </a:t>
            </a:r>
          </a:p>
        </p:txBody>
      </p:sp>
      <p:graphicFrame>
        <p:nvGraphicFramePr>
          <p:cNvPr id="4" name="Object 3">
            <a:extLst>
              <a:ext uri="{FF2B5EF4-FFF2-40B4-BE49-F238E27FC236}">
                <a16:creationId xmlns:a16="http://schemas.microsoft.com/office/drawing/2014/main" id="{42AC0CFA-881C-445A-856D-DBA0CC410CAF}"/>
              </a:ext>
            </a:extLst>
          </p:cNvPr>
          <p:cNvGraphicFramePr>
            <a:graphicFrameLocks noChangeAspect="1"/>
          </p:cNvGraphicFramePr>
          <p:nvPr>
            <p:extLst>
              <p:ext uri="{D42A27DB-BD31-4B8C-83A1-F6EECF244321}">
                <p14:modId xmlns:p14="http://schemas.microsoft.com/office/powerpoint/2010/main" val="1799416355"/>
              </p:ext>
            </p:extLst>
          </p:nvPr>
        </p:nvGraphicFramePr>
        <p:xfrm>
          <a:off x="701039" y="5257800"/>
          <a:ext cx="5471161" cy="3114675"/>
        </p:xfrm>
        <a:graphic>
          <a:graphicData uri="http://schemas.openxmlformats.org/presentationml/2006/ole">
            <mc:AlternateContent xmlns:mc="http://schemas.openxmlformats.org/markup-compatibility/2006">
              <mc:Choice xmlns:v="urn:schemas-microsoft-com:vml" Requires="v">
                <p:oleObj spid="_x0000_s25664" name="Worksheet" r:id="rId4" imgW="7572519" imgH="5152991" progId="Excel.Sheet.12">
                  <p:embed/>
                </p:oleObj>
              </mc:Choice>
              <mc:Fallback>
                <p:oleObj name="Worksheet" r:id="rId4" imgW="7572519" imgH="5152991" progId="Excel.Sheet.12">
                  <p:embed/>
                  <p:pic>
                    <p:nvPicPr>
                      <p:cNvPr id="0" name=""/>
                      <p:cNvPicPr/>
                      <p:nvPr/>
                    </p:nvPicPr>
                    <p:blipFill>
                      <a:blip r:embed="rId5"/>
                      <a:stretch>
                        <a:fillRect/>
                      </a:stretch>
                    </p:blipFill>
                    <p:spPr>
                      <a:xfrm>
                        <a:off x="701039" y="5257800"/>
                        <a:ext cx="5471161" cy="311467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21E4581-C1A3-4EE7-B3ED-90CE0B558D7D}"/>
              </a:ext>
            </a:extLst>
          </p:cNvPr>
          <p:cNvGraphicFramePr>
            <a:graphicFrameLocks noChangeAspect="1"/>
          </p:cNvGraphicFramePr>
          <p:nvPr>
            <p:extLst>
              <p:ext uri="{D42A27DB-BD31-4B8C-83A1-F6EECF244321}">
                <p14:modId xmlns:p14="http://schemas.microsoft.com/office/powerpoint/2010/main" val="3901050857"/>
              </p:ext>
            </p:extLst>
          </p:nvPr>
        </p:nvGraphicFramePr>
        <p:xfrm>
          <a:off x="701039" y="8418142"/>
          <a:ext cx="5471160" cy="428625"/>
        </p:xfrm>
        <a:graphic>
          <a:graphicData uri="http://schemas.openxmlformats.org/presentationml/2006/ole">
            <mc:AlternateContent xmlns:mc="http://schemas.openxmlformats.org/markup-compatibility/2006">
              <mc:Choice xmlns:v="urn:schemas-microsoft-com:vml" Requires="v">
                <p:oleObj spid="_x0000_s25665" name="Worksheet" r:id="rId6" imgW="7572519" imgH="695291" progId="Excel.Sheet.12">
                  <p:embed/>
                </p:oleObj>
              </mc:Choice>
              <mc:Fallback>
                <p:oleObj name="Worksheet" r:id="rId6" imgW="7572519" imgH="695291" progId="Excel.Sheet.12">
                  <p:embed/>
                  <p:pic>
                    <p:nvPicPr>
                      <p:cNvPr id="0" name=""/>
                      <p:cNvPicPr/>
                      <p:nvPr/>
                    </p:nvPicPr>
                    <p:blipFill>
                      <a:blip r:embed="rId7"/>
                      <a:stretch>
                        <a:fillRect/>
                      </a:stretch>
                    </p:blipFill>
                    <p:spPr>
                      <a:xfrm>
                        <a:off x="701039" y="8418142"/>
                        <a:ext cx="5471160" cy="428625"/>
                      </a:xfrm>
                      <a:prstGeom prst="rect">
                        <a:avLst/>
                      </a:prstGeom>
                    </p:spPr>
                  </p:pic>
                </p:oleObj>
              </mc:Fallback>
            </mc:AlternateContent>
          </a:graphicData>
        </a:graphic>
      </p:graphicFrame>
    </p:spTree>
    <p:extLst>
      <p:ext uri="{BB962C8B-B14F-4D97-AF65-F5344CB8AC3E}">
        <p14:creationId xmlns:p14="http://schemas.microsoft.com/office/powerpoint/2010/main" val="23033407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McDonough Road Reroof $92,103 FY2019</a:t>
            </a:r>
          </a:p>
          <a:p>
            <a:r>
              <a:rPr lang="en-US" dirty="0"/>
              <a:t>Pump Refurbishment Program $100,000 FY2019; request is system-wide and not specific to either plant.</a:t>
            </a:r>
          </a:p>
          <a:p>
            <a:r>
              <a:rPr lang="en-US" dirty="0"/>
              <a:t>Water System Yard Piping at Crosstown for redundancy in operations</a:t>
            </a:r>
          </a:p>
          <a:p>
            <a:endParaRPr lang="en-US" dirty="0"/>
          </a:p>
        </p:txBody>
      </p:sp>
    </p:spTree>
    <p:extLst>
      <p:ext uri="{BB962C8B-B14F-4D97-AF65-F5344CB8AC3E}">
        <p14:creationId xmlns:p14="http://schemas.microsoft.com/office/powerpoint/2010/main" val="4234024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4029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Animal Control – replacement of 2 vans with F250s</a:t>
            </a:r>
          </a:p>
          <a:p>
            <a:r>
              <a:rPr lang="en-US" dirty="0"/>
              <a:t>Building Safety – 2 F150s</a:t>
            </a:r>
          </a:p>
          <a:p>
            <a:r>
              <a:rPr lang="en-US" dirty="0"/>
              <a:t>B&amp;G – replacement of 4 trucks</a:t>
            </a:r>
          </a:p>
          <a:p>
            <a:r>
              <a:rPr lang="en-US" dirty="0"/>
              <a:t>Tax Assessor – 2 F150s</a:t>
            </a:r>
          </a:p>
          <a:p>
            <a:r>
              <a:rPr lang="en-US" dirty="0"/>
              <a:t>Much overdue Replacement of a Crown Vic in the pool vehicle selection</a:t>
            </a:r>
          </a:p>
          <a:p>
            <a:r>
              <a:rPr lang="en-US" dirty="0"/>
              <a:t>And a new F150 for Road Dept.</a:t>
            </a:r>
          </a:p>
        </p:txBody>
      </p:sp>
    </p:spTree>
    <p:extLst>
      <p:ext uri="{BB962C8B-B14F-4D97-AF65-F5344CB8AC3E}">
        <p14:creationId xmlns:p14="http://schemas.microsoft.com/office/powerpoint/2010/main" val="229618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19135849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EMS – replacement of 2 ambulances</a:t>
            </a:r>
          </a:p>
          <a:p>
            <a:r>
              <a:rPr lang="en-US" dirty="0"/>
              <a:t>Fire – 2 trucks</a:t>
            </a:r>
          </a:p>
          <a:p>
            <a:r>
              <a:rPr lang="en-US" dirty="0"/>
              <a:t>Solicitor General – new Explorer</a:t>
            </a:r>
          </a:p>
          <a:p>
            <a:r>
              <a:rPr lang="en-US" dirty="0"/>
              <a:t>Recreation – new 250 and sharing a shuttle bus with County Extension</a:t>
            </a:r>
          </a:p>
        </p:txBody>
      </p:sp>
    </p:spTree>
    <p:extLst>
      <p:ext uri="{BB962C8B-B14F-4D97-AF65-F5344CB8AC3E}">
        <p14:creationId xmlns:p14="http://schemas.microsoft.com/office/powerpoint/2010/main" val="41677920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Replacement of 10 Sheriff vehicles, 1 Marshal Truck, and 4 WS trucks.</a:t>
            </a:r>
          </a:p>
          <a:p>
            <a:endParaRPr lang="en-US" dirty="0"/>
          </a:p>
        </p:txBody>
      </p:sp>
    </p:spTree>
    <p:extLst>
      <p:ext uri="{BB962C8B-B14F-4D97-AF65-F5344CB8AC3E}">
        <p14:creationId xmlns:p14="http://schemas.microsoft.com/office/powerpoint/2010/main" val="21960609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Road Department and Water System are receiving Heavy Equipment in FY2020.  Road Department is replacing an existing piece, while WS is receiving a new piece (not a replacement).</a:t>
            </a:r>
          </a:p>
        </p:txBody>
      </p:sp>
    </p:spTree>
    <p:extLst>
      <p:ext uri="{BB962C8B-B14F-4D97-AF65-F5344CB8AC3E}">
        <p14:creationId xmlns:p14="http://schemas.microsoft.com/office/powerpoint/2010/main" val="3583901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Stabilization Fund will vary each year based upon the next year’s anticipated M&amp;O budget</a:t>
            </a:r>
          </a:p>
          <a:p>
            <a:r>
              <a:rPr lang="en-US" dirty="0"/>
              <a:t>Emergency Fund has remained at a constant $2M</a:t>
            </a:r>
          </a:p>
          <a:p>
            <a:r>
              <a:rPr lang="en-US" dirty="0"/>
              <a:t>Encumbrances is an average based upon previous years.</a:t>
            </a:r>
          </a:p>
          <a:p>
            <a:r>
              <a:rPr lang="en-US" dirty="0"/>
              <a:t>Stormwater Advance balance is a $3.4M with $250k payments made each year.</a:t>
            </a:r>
          </a:p>
          <a:p>
            <a:r>
              <a:rPr lang="en-US" dirty="0"/>
              <a:t>Non-spendable Other is an estimate based upon previous years’ inventories.</a:t>
            </a:r>
          </a:p>
          <a:p>
            <a:r>
              <a:rPr lang="en-US" dirty="0"/>
              <a:t>Restricted Various is $190k for capital and $74k for DA fund balance</a:t>
            </a:r>
          </a:p>
          <a:p>
            <a:r>
              <a:rPr lang="en-US" dirty="0"/>
              <a:t>Unassigned is estimated at $2.455M</a:t>
            </a:r>
          </a:p>
          <a:p>
            <a:r>
              <a:rPr lang="en-US" dirty="0"/>
              <a:t>GF 5 year CIP is set aside at $6.06M</a:t>
            </a:r>
          </a:p>
        </p:txBody>
      </p:sp>
    </p:spTree>
    <p:extLst>
      <p:ext uri="{BB962C8B-B14F-4D97-AF65-F5344CB8AC3E}">
        <p14:creationId xmlns:p14="http://schemas.microsoft.com/office/powerpoint/2010/main" val="4313513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Shows the continuing trend of the budget.  Want the blue line to be higher than the red line…</a:t>
            </a:r>
          </a:p>
        </p:txBody>
      </p:sp>
    </p:spTree>
    <p:extLst>
      <p:ext uri="{BB962C8B-B14F-4D97-AF65-F5344CB8AC3E}">
        <p14:creationId xmlns:p14="http://schemas.microsoft.com/office/powerpoint/2010/main" val="1635559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3" name="Picture 2"/>
          <p:cNvPicPr>
            <a:picLocks noChangeAspect="1"/>
          </p:cNvPicPr>
          <p:nvPr/>
        </p:nvPicPr>
        <p:blipFill>
          <a:blip r:embed="rId3"/>
          <a:stretch>
            <a:fillRect/>
          </a:stretch>
        </p:blipFill>
        <p:spPr>
          <a:xfrm>
            <a:off x="2189889" y="5229511"/>
            <a:ext cx="2630622" cy="3369660"/>
          </a:xfrm>
          <a:prstGeom prst="rect">
            <a:avLst/>
          </a:prstGeom>
        </p:spPr>
      </p:pic>
      <p:sp>
        <p:nvSpPr>
          <p:cNvPr id="4" name="Notes Placeholder 3">
            <a:extLst>
              <a:ext uri="{FF2B5EF4-FFF2-40B4-BE49-F238E27FC236}">
                <a16:creationId xmlns:a16="http://schemas.microsoft.com/office/drawing/2014/main" id="{DEC50492-891D-487D-8CA2-944B5D09B957}"/>
              </a:ext>
            </a:extLst>
          </p:cNvPr>
          <p:cNvSpPr>
            <a:spLocks noGrp="1"/>
          </p:cNvSpPr>
          <p:nvPr>
            <p:ph type="body" idx="1"/>
          </p:nvPr>
        </p:nvSpPr>
        <p:spPr/>
        <p:txBody>
          <a:bodyPr/>
          <a:lstStyle/>
          <a:p>
            <a:r>
              <a:rPr lang="en-US" dirty="0"/>
              <a:t>FY2014 – did not fill vacancies.  Between FY2013 and FY2014, the FTEs were lower by 20: Gen Govt 9, Jud 3, Public Safety 3, Public Works 3, Plan Development 2</a:t>
            </a:r>
          </a:p>
          <a:p>
            <a:r>
              <a:rPr lang="en-US" dirty="0"/>
              <a:t>Relationship between increased population and increased staffing</a:t>
            </a:r>
          </a:p>
        </p:txBody>
      </p:sp>
    </p:spTree>
    <p:extLst>
      <p:ext uri="{BB962C8B-B14F-4D97-AF65-F5344CB8AC3E}">
        <p14:creationId xmlns:p14="http://schemas.microsoft.com/office/powerpoint/2010/main" val="828035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Fayette County has moved in the list from County millage rate comparison list from the  14</a:t>
            </a:r>
            <a:r>
              <a:rPr lang="en-US" baseline="30000" dirty="0"/>
              <a:t>th</a:t>
            </a:r>
            <a:r>
              <a:rPr lang="en-US" dirty="0"/>
              <a:t> of 19</a:t>
            </a:r>
            <a:r>
              <a:rPr lang="en-US" baseline="0" dirty="0"/>
              <a:t> in 2018 to </a:t>
            </a:r>
            <a:r>
              <a:rPr lang="en-US" dirty="0"/>
              <a:t>the 18</a:t>
            </a:r>
            <a:r>
              <a:rPr lang="en-US" baseline="30000" dirty="0"/>
              <a:t>th</a:t>
            </a:r>
            <a:r>
              <a:rPr lang="en-US" dirty="0"/>
              <a:t> of 19 in 2019.</a:t>
            </a:r>
          </a:p>
          <a:p>
            <a:r>
              <a:rPr lang="en-US" dirty="0"/>
              <a:t> </a:t>
            </a:r>
          </a:p>
          <a:p>
            <a:r>
              <a:rPr lang="en-US" dirty="0"/>
              <a:t>The percentages next to each County name on the left hand side are the rates charged by those counties to collect taxes for municipalities</a:t>
            </a:r>
            <a:r>
              <a:rPr lang="en-US" baseline="0" dirty="0"/>
              <a:t> and Board of Education’s</a:t>
            </a:r>
            <a:r>
              <a:rPr lang="en-US" dirty="0"/>
              <a:t>.  Note – Fayette County is the only county that does not charge a fee.  </a:t>
            </a:r>
          </a:p>
        </p:txBody>
      </p:sp>
    </p:spTree>
    <p:extLst>
      <p:ext uri="{BB962C8B-B14F-4D97-AF65-F5344CB8AC3E}">
        <p14:creationId xmlns:p14="http://schemas.microsoft.com/office/powerpoint/2010/main" val="11352824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27620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See you on June 13</a:t>
            </a:r>
          </a:p>
        </p:txBody>
      </p:sp>
    </p:spTree>
    <p:extLst>
      <p:ext uri="{BB962C8B-B14F-4D97-AF65-F5344CB8AC3E}">
        <p14:creationId xmlns:p14="http://schemas.microsoft.com/office/powerpoint/2010/main" val="141474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56406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37798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val="264382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a:extLst>
              <a:ext uri="{FF2B5EF4-FFF2-40B4-BE49-F238E27FC236}">
                <a16:creationId xmlns:a16="http://schemas.microsoft.com/office/drawing/2014/main" id="{B5B1F3AB-863F-49D8-B12A-2537DBB00613}"/>
              </a:ext>
            </a:extLst>
          </p:cNvPr>
          <p:cNvSpPr>
            <a:spLocks noGrp="1"/>
          </p:cNvSpPr>
          <p:nvPr>
            <p:ph type="body" idx="1"/>
          </p:nvPr>
        </p:nvSpPr>
        <p:spPr/>
        <p:txBody>
          <a:bodyPr/>
          <a:lstStyle/>
          <a:p>
            <a:r>
              <a:rPr lang="en-US" sz="1400" dirty="0"/>
              <a:t>Restricted is composed of:</a:t>
            </a:r>
          </a:p>
          <a:p>
            <a:r>
              <a:rPr lang="en-US" sz="1400" dirty="0"/>
              <a:t>Capital	$190,000</a:t>
            </a:r>
          </a:p>
          <a:p>
            <a:r>
              <a:rPr lang="en-US" sz="1400" dirty="0"/>
              <a:t>DA	  $74,258</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Capital Fund 372 is for projects under the $50k threshold.  Some of these items could be part of the M&amp;O budget.</a:t>
            </a:r>
          </a:p>
          <a:p>
            <a:endParaRPr lang="en-US" sz="1400" dirty="0"/>
          </a:p>
          <a:p>
            <a:endParaRPr lang="en-US" sz="1400" dirty="0"/>
          </a:p>
        </p:txBody>
      </p:sp>
      <p:graphicFrame>
        <p:nvGraphicFramePr>
          <p:cNvPr id="3" name="Object 2">
            <a:extLst>
              <a:ext uri="{FF2B5EF4-FFF2-40B4-BE49-F238E27FC236}">
                <a16:creationId xmlns:a16="http://schemas.microsoft.com/office/drawing/2014/main" id="{CA72F289-5118-40DE-AC8E-B75E47D10D82}"/>
              </a:ext>
            </a:extLst>
          </p:cNvPr>
          <p:cNvGraphicFramePr>
            <a:graphicFrameLocks noChangeAspect="1"/>
          </p:cNvGraphicFramePr>
          <p:nvPr>
            <p:extLst>
              <p:ext uri="{D42A27DB-BD31-4B8C-83A1-F6EECF244321}">
                <p14:modId xmlns:p14="http://schemas.microsoft.com/office/powerpoint/2010/main" val="891343786"/>
              </p:ext>
            </p:extLst>
          </p:nvPr>
        </p:nvGraphicFramePr>
        <p:xfrm>
          <a:off x="701039" y="5334000"/>
          <a:ext cx="5217045" cy="838200"/>
        </p:xfrm>
        <a:graphic>
          <a:graphicData uri="http://schemas.openxmlformats.org/presentationml/2006/ole">
            <mc:AlternateContent xmlns:mc="http://schemas.openxmlformats.org/markup-compatibility/2006">
              <mc:Choice xmlns:v="urn:schemas-microsoft-com:vml" Requires="v">
                <p:oleObj spid="_x0000_s21548" name="Worksheet" r:id="rId4" imgW="7296207" imgH="1171677" progId="Excel.Sheet.12">
                  <p:embed/>
                </p:oleObj>
              </mc:Choice>
              <mc:Fallback>
                <p:oleObj name="Worksheet" r:id="rId4" imgW="7296207" imgH="1171677" progId="Excel.Sheet.12">
                  <p:embed/>
                  <p:pic>
                    <p:nvPicPr>
                      <p:cNvPr id="0" name=""/>
                      <p:cNvPicPr/>
                      <p:nvPr/>
                    </p:nvPicPr>
                    <p:blipFill>
                      <a:blip r:embed="rId5"/>
                      <a:stretch>
                        <a:fillRect/>
                      </a:stretch>
                    </p:blipFill>
                    <p:spPr>
                      <a:xfrm>
                        <a:off x="701039" y="5334000"/>
                        <a:ext cx="5217045" cy="838200"/>
                      </a:xfrm>
                      <a:prstGeom prst="rect">
                        <a:avLst/>
                      </a:prstGeom>
                    </p:spPr>
                  </p:pic>
                </p:oleObj>
              </mc:Fallback>
            </mc:AlternateContent>
          </a:graphicData>
        </a:graphic>
      </p:graphicFrame>
    </p:spTree>
    <p:extLst>
      <p:ext uri="{BB962C8B-B14F-4D97-AF65-F5344CB8AC3E}">
        <p14:creationId xmlns:p14="http://schemas.microsoft.com/office/powerpoint/2010/main" val="67579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rgbClr val="0833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72CA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50" baseline="0">
                <a:solidFill>
                  <a:srgbClr val="083350"/>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rgbClr val="08335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7599" y="6398324"/>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0209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9981" y="6546050"/>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232098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157599" y="6377877"/>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382235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5"/>
          <p:cNvSpPr>
            <a:spLocks noGrp="1" noChangeArrowheads="1"/>
          </p:cNvSpPr>
          <p:nvPr>
            <p:ph type="dt" sz="half" idx="10"/>
          </p:nvPr>
        </p:nvSpPr>
        <p:spPr>
          <a:ln/>
        </p:spPr>
        <p:txBody>
          <a:bodyPr/>
          <a:lstStyle>
            <a:lvl1pPr>
              <a:defRPr>
                <a:solidFill>
                  <a:schemeClr val="bg2"/>
                </a:solidFill>
              </a:defRPr>
            </a:lvl1pPr>
          </a:lstStyle>
          <a:p>
            <a:pPr>
              <a:defRPr/>
            </a:pPr>
            <a:endParaRPr lang="en-US" dirty="0"/>
          </a:p>
        </p:txBody>
      </p:sp>
      <p:sp>
        <p:nvSpPr>
          <p:cNvPr id="6" name="Rectangle 66"/>
          <p:cNvSpPr>
            <a:spLocks noGrp="1" noChangeArrowheads="1"/>
          </p:cNvSpPr>
          <p:nvPr>
            <p:ph type="ftr" sz="quarter" idx="11"/>
          </p:nvPr>
        </p:nvSpPr>
        <p:spPr>
          <a:ln/>
        </p:spPr>
        <p:txBody>
          <a:bodyPr/>
          <a:lstStyle>
            <a:lvl1pPr>
              <a:defRPr>
                <a:solidFill>
                  <a:schemeClr val="bg1"/>
                </a:solidFill>
              </a:defRPr>
            </a:lvl1pPr>
          </a:lstStyle>
          <a:p>
            <a:pPr>
              <a:defRPr/>
            </a:pPr>
            <a:endParaRPr lang="en-US" dirty="0"/>
          </a:p>
        </p:txBody>
      </p:sp>
      <p:sp>
        <p:nvSpPr>
          <p:cNvPr id="7" name="Slide Number Placeholder 5">
            <a:extLst>
              <a:ext uri="{FF2B5EF4-FFF2-40B4-BE49-F238E27FC236}">
                <a16:creationId xmlns:a16="http://schemas.microsoft.com/office/drawing/2014/main" id="{04585A61-348A-4935-B459-E35C27A9F792}"/>
              </a:ext>
            </a:extLst>
          </p:cNvPr>
          <p:cNvSpPr>
            <a:spLocks noGrp="1"/>
          </p:cNvSpPr>
          <p:nvPr>
            <p:ph type="sldNum" sz="quarter" idx="12"/>
          </p:nvPr>
        </p:nvSpPr>
        <p:spPr>
          <a:xfrm>
            <a:off x="8159981" y="6553200"/>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178990138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838200" y="1905000"/>
            <a:ext cx="38100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10C40AAE-6DBE-410D-A839-3F526508140F}"/>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BADEAE80-6B41-4466-9DF7-5363D0801DCD}"/>
              </a:ext>
            </a:extLst>
          </p:cNvPr>
          <p:cNvSpPr>
            <a:spLocks noGrp="1"/>
          </p:cNvSpPr>
          <p:nvPr>
            <p:ph type="sldNum" sz="quarter" idx="12"/>
          </p:nvPr>
        </p:nvSpPr>
        <p:spPr>
          <a:xfrm>
            <a:off x="8229600" y="6540291"/>
            <a:ext cx="902339" cy="393909"/>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105435499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152400"/>
            <a:ext cx="7543800" cy="1450757"/>
          </a:xfrm>
        </p:spPr>
        <p:txBody>
          <a:bodyPr>
            <a:norm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Libre Baskerville" panose="02000000000000000000" pitchFamily="2" charset="0"/>
              </a:defRPr>
            </a:lvl1pPr>
            <a:lvl2pPr>
              <a:defRPr>
                <a:latin typeface="Libre Baskerville" panose="02000000000000000000" pitchFamily="2" charset="0"/>
              </a:defRPr>
            </a:lvl2pPr>
            <a:lvl3pPr>
              <a:defRPr>
                <a:latin typeface="Libre Baskerville" panose="02000000000000000000" pitchFamily="2" charset="0"/>
              </a:defRPr>
            </a:lvl3pPr>
            <a:lvl4pPr>
              <a:defRPr>
                <a:latin typeface="Libre Baskerville" panose="02000000000000000000" pitchFamily="2" charset="0"/>
              </a:defRPr>
            </a:lvl4pPr>
            <a:lvl5pPr>
              <a:defRPr>
                <a:latin typeface="Libre Baskerville"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92381" y="6629400"/>
            <a:ext cx="1669819" cy="271671"/>
          </a:xfrm>
          <a:prstGeom prst="rect">
            <a:avLst/>
          </a:prstGeom>
        </p:spPr>
        <p:txBody>
          <a:bodyPr/>
          <a:lstStyle/>
          <a:p>
            <a:endParaRPr lang="en-US" dirty="0"/>
          </a:p>
        </p:txBody>
      </p:sp>
      <p:sp>
        <p:nvSpPr>
          <p:cNvPr id="5" name="Footer Placeholder 4"/>
          <p:cNvSpPr>
            <a:spLocks noGrp="1"/>
          </p:cNvSpPr>
          <p:nvPr>
            <p:ph type="ftr" sz="quarter" idx="11"/>
          </p:nvPr>
        </p:nvSpPr>
        <p:spPr>
          <a:xfrm>
            <a:off x="2786307" y="6629400"/>
            <a:ext cx="3462093" cy="267388"/>
          </a:xfrm>
          <a:prstGeom prst="rect">
            <a:avLst/>
          </a:prstGeom>
        </p:spPr>
        <p:txBody>
          <a:bodyPr/>
          <a:lstStyle/>
          <a:p>
            <a:endParaRPr lang="en-US" dirty="0"/>
          </a:p>
        </p:txBody>
      </p:sp>
      <p:sp>
        <p:nvSpPr>
          <p:cNvPr id="6" name="Slide Number Placeholder 5"/>
          <p:cNvSpPr>
            <a:spLocks noGrp="1"/>
          </p:cNvSpPr>
          <p:nvPr>
            <p:ph type="sldNum" sz="quarter" idx="12"/>
          </p:nvPr>
        </p:nvSpPr>
        <p:spPr>
          <a:xfrm>
            <a:off x="8305800" y="6545322"/>
            <a:ext cx="838200" cy="388878"/>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222154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425344" y="6459786"/>
            <a:ext cx="984019" cy="365125"/>
          </a:xfrm>
          <a:prstGeom prst="rect">
            <a:avLst/>
          </a:prstGeom>
        </p:spPr>
        <p:txBody>
          <a:bodyPr/>
          <a:lstStyle/>
          <a:p>
            <a:fld id="{1ED661A2-2098-4D07-872C-1E994603E9D3}"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21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91540" y="99631"/>
            <a:ext cx="7543800" cy="1450757"/>
          </a:xfrm>
        </p:spPr>
        <p:txBody>
          <a:bodyPr>
            <a:norm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8154838" y="6536007"/>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416461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dirty="0"/>
              <a:t>Click to edit Master title style</a:t>
            </a:r>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136977" y="6521630"/>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43508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159981" y="6571396"/>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195850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8147581" y="6398324"/>
            <a:ext cx="984019" cy="365125"/>
          </a:xfrm>
          <a:prstGeom prst="rect">
            <a:avLst/>
          </a:prstGeom>
        </p:spPr>
        <p:txBody>
          <a:bodyPr/>
          <a:lstStyle>
            <a:lvl1pPr algn="ct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2065795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tx2"/>
                </a:solidFill>
              </a:defRPr>
            </a:lvl1pPr>
          </a:lstStyle>
          <a:p>
            <a:fld id="{1ED661A2-2098-4D07-872C-1E994603E9D3}" type="slidenum">
              <a:rPr lang="en-US" smtClean="0"/>
              <a:t>‹#›</a:t>
            </a:fld>
            <a:endParaRPr lang="en-US" dirty="0"/>
          </a:p>
        </p:txBody>
      </p:sp>
    </p:spTree>
    <p:extLst>
      <p:ext uri="{BB962C8B-B14F-4D97-AF65-F5344CB8AC3E}">
        <p14:creationId xmlns:p14="http://schemas.microsoft.com/office/powerpoint/2010/main" val="385949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US" dirty="0"/>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7425344" y="6459786"/>
            <a:ext cx="984019" cy="365125"/>
          </a:xfrm>
          <a:prstGeom prst="rect">
            <a:avLst/>
          </a:prstGeom>
        </p:spPr>
        <p:txBody>
          <a:bodyPr/>
          <a:lstStyle>
            <a:lvl1pPr>
              <a:defRPr>
                <a:solidFill>
                  <a:schemeClr val="bg2"/>
                </a:solidFill>
              </a:defRPr>
            </a:lvl1pPr>
          </a:lstStyle>
          <a:p>
            <a:fld id="{1ED661A2-2098-4D07-872C-1E994603E9D3}" type="slidenum">
              <a:rPr lang="en-US" smtClean="0"/>
              <a:pPr/>
              <a:t>‹#›</a:t>
            </a:fld>
            <a:endParaRPr lang="en-US" dirty="0"/>
          </a:p>
        </p:txBody>
      </p:sp>
    </p:spTree>
    <p:extLst>
      <p:ext uri="{BB962C8B-B14F-4D97-AF65-F5344CB8AC3E}">
        <p14:creationId xmlns:p14="http://schemas.microsoft.com/office/powerpoint/2010/main" val="650648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p:cNvSpPr/>
          <p:nvPr userDrawn="1"/>
        </p:nvSpPr>
        <p:spPr>
          <a:xfrm>
            <a:off x="0" y="6535453"/>
            <a:ext cx="9144001"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468969"/>
            <a:ext cx="9144001" cy="65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09600" y="286604"/>
            <a:ext cx="775716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895149" y="1737845"/>
            <a:ext cx="74752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6987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dt="0"/>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package" Target="../embeddings/Microsoft_Excel_Worksheet3.xlsx"/></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chart" Target="../charts/char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package" Target="../embeddings/Microsoft_Excel_Worksheet20.xlsx"/></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package" Target="../embeddings/Microsoft_Excel_Worksheet21.xlsx"/></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package" Target="../embeddings/Microsoft_Excel_Worksheet23.xlsx"/></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29.emf"/><Relationship Id="rId4" Type="http://schemas.openxmlformats.org/officeDocument/2006/relationships/package" Target="../embeddings/Microsoft_Excel_Worksheet26.xlsx"/></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2.emf"/><Relationship Id="rId4" Type="http://schemas.openxmlformats.org/officeDocument/2006/relationships/package" Target="../embeddings/Microsoft_Excel_Worksheet29.xlsx"/></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8153400" cy="3505200"/>
          </a:xfrm>
        </p:spPr>
        <p:txBody>
          <a:bodyPr>
            <a:normAutofit fontScale="90000"/>
          </a:bodyPr>
          <a:lstStyle/>
          <a:p>
            <a:pPr algn="l"/>
            <a:r>
              <a:rPr lang="en-US" b="1" dirty="0">
                <a:solidFill>
                  <a:schemeClr val="tx1"/>
                </a:solidFill>
              </a:rPr>
              <a:t>FAYETTE COUNTY, GEORGIA</a:t>
            </a:r>
            <a:br>
              <a:rPr lang="en-US" sz="4400" dirty="0"/>
            </a:br>
            <a:br>
              <a:rPr lang="en-US" sz="4400" dirty="0"/>
            </a:br>
            <a:r>
              <a:rPr lang="en-US" sz="5400" b="1" dirty="0">
                <a:solidFill>
                  <a:schemeClr val="tx1"/>
                </a:solidFill>
              </a:rPr>
              <a:t>FY2020 Budget Highlights</a:t>
            </a:r>
          </a:p>
        </p:txBody>
      </p:sp>
      <p:sp>
        <p:nvSpPr>
          <p:cNvPr id="3" name="Subtitle 2"/>
          <p:cNvSpPr>
            <a:spLocks noGrp="1"/>
          </p:cNvSpPr>
          <p:nvPr>
            <p:ph type="subTitle" idx="1"/>
          </p:nvPr>
        </p:nvSpPr>
        <p:spPr>
          <a:xfrm>
            <a:off x="1066800" y="4495800"/>
            <a:ext cx="7010400" cy="1524000"/>
          </a:xfrm>
        </p:spPr>
        <p:txBody>
          <a:bodyPr>
            <a:normAutofit lnSpcReduction="10000"/>
          </a:bodyPr>
          <a:lstStyle/>
          <a:p>
            <a:r>
              <a:rPr lang="en-US" sz="3200" dirty="0">
                <a:solidFill>
                  <a:schemeClr val="tx1"/>
                </a:solidFill>
              </a:rPr>
              <a:t>Board of Commissioners BUDGET PRESENTATION</a:t>
            </a:r>
          </a:p>
          <a:p>
            <a:r>
              <a:rPr lang="en-US" sz="3200" dirty="0">
                <a:solidFill>
                  <a:schemeClr val="tx1"/>
                </a:solidFill>
              </a:rPr>
              <a:t>MAY 30, 2019</a:t>
            </a:r>
          </a:p>
        </p:txBody>
      </p:sp>
    </p:spTree>
    <p:extLst>
      <p:ext uri="{BB962C8B-B14F-4D97-AF65-F5344CB8AC3E}">
        <p14:creationId xmlns:p14="http://schemas.microsoft.com/office/powerpoint/2010/main" val="2493925693"/>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AE28A43-5CEA-47EA-8C0A-90C5F6A8F932}"/>
              </a:ext>
            </a:extLst>
          </p:cNvPr>
          <p:cNvSpPr/>
          <p:nvPr/>
        </p:nvSpPr>
        <p:spPr>
          <a:xfrm>
            <a:off x="838200" y="1600200"/>
            <a:ext cx="7620000" cy="304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181498"/>
            <a:ext cx="8344930" cy="732902"/>
          </a:xfrm>
        </p:spPr>
        <p:txBody>
          <a:bodyPr>
            <a:normAutofit/>
          </a:bodyPr>
          <a:lstStyle/>
          <a:p>
            <a:pPr algn="ctr"/>
            <a:r>
              <a:rPr lang="en-US" b="1" dirty="0">
                <a:solidFill>
                  <a:schemeClr val="tx1"/>
                </a:solidFill>
              </a:rPr>
              <a:t>FY2020 Budget Summary</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Slide Number Placeholder 11">
            <a:extLst>
              <a:ext uri="{FF2B5EF4-FFF2-40B4-BE49-F238E27FC236}">
                <a16:creationId xmlns:a16="http://schemas.microsoft.com/office/drawing/2014/main" id="{001C8104-A880-4CD8-BCB1-ADB00892B1CF}"/>
              </a:ext>
            </a:extLst>
          </p:cNvPr>
          <p:cNvSpPr>
            <a:spLocks noGrp="1"/>
          </p:cNvSpPr>
          <p:nvPr>
            <p:ph type="sldNum" sz="quarter" idx="12"/>
          </p:nvPr>
        </p:nvSpPr>
        <p:spPr/>
        <p:txBody>
          <a:bodyPr/>
          <a:lstStyle/>
          <a:p>
            <a:fld id="{1ED661A2-2098-4D07-872C-1E994603E9D3}" type="slidenum">
              <a:rPr lang="en-US" smtClean="0"/>
              <a:pPr/>
              <a:t>10</a:t>
            </a:fld>
            <a:endParaRPr lang="en-US" dirty="0"/>
          </a:p>
        </p:txBody>
      </p:sp>
      <p:graphicFrame>
        <p:nvGraphicFramePr>
          <p:cNvPr id="3" name="Object 2">
            <a:extLst>
              <a:ext uri="{FF2B5EF4-FFF2-40B4-BE49-F238E27FC236}">
                <a16:creationId xmlns:a16="http://schemas.microsoft.com/office/drawing/2014/main" id="{0A57FFCE-CC0B-4403-8C83-9C9AEAFCF93A}"/>
              </a:ext>
            </a:extLst>
          </p:cNvPr>
          <p:cNvGraphicFramePr>
            <a:graphicFrameLocks noChangeAspect="1"/>
          </p:cNvGraphicFramePr>
          <p:nvPr>
            <p:extLst>
              <p:ext uri="{D42A27DB-BD31-4B8C-83A1-F6EECF244321}">
                <p14:modId xmlns:p14="http://schemas.microsoft.com/office/powerpoint/2010/main" val="136819155"/>
              </p:ext>
            </p:extLst>
          </p:nvPr>
        </p:nvGraphicFramePr>
        <p:xfrm>
          <a:off x="1066800" y="944545"/>
          <a:ext cx="6805611" cy="5385449"/>
        </p:xfrm>
        <a:graphic>
          <a:graphicData uri="http://schemas.openxmlformats.org/presentationml/2006/ole">
            <mc:AlternateContent xmlns:mc="http://schemas.openxmlformats.org/markup-compatibility/2006">
              <mc:Choice xmlns:v="urn:schemas-microsoft-com:vml" Requires="v">
                <p:oleObj spid="_x0000_s1117" name="Worksheet" r:id="rId4" imgW="8124835" imgH="6429375" progId="Excel.Sheet.12">
                  <p:embed/>
                </p:oleObj>
              </mc:Choice>
              <mc:Fallback>
                <p:oleObj name="Worksheet" r:id="rId4" imgW="8124835" imgH="6429375" progId="Excel.Sheet.12">
                  <p:embed/>
                  <p:pic>
                    <p:nvPicPr>
                      <p:cNvPr id="0" name=""/>
                      <p:cNvPicPr/>
                      <p:nvPr/>
                    </p:nvPicPr>
                    <p:blipFill>
                      <a:blip r:embed="rId5"/>
                      <a:stretch>
                        <a:fillRect/>
                      </a:stretch>
                    </p:blipFill>
                    <p:spPr>
                      <a:xfrm>
                        <a:off x="1066800" y="944545"/>
                        <a:ext cx="6805611" cy="5385449"/>
                      </a:xfrm>
                      <a:prstGeom prst="rect">
                        <a:avLst/>
                      </a:prstGeom>
                    </p:spPr>
                  </p:pic>
                </p:oleObj>
              </mc:Fallback>
            </mc:AlternateContent>
          </a:graphicData>
        </a:graphic>
      </p:graphicFrame>
    </p:spTree>
    <p:extLst>
      <p:ext uri="{BB962C8B-B14F-4D97-AF65-F5344CB8AC3E}">
        <p14:creationId xmlns:p14="http://schemas.microsoft.com/office/powerpoint/2010/main" val="1789192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9829BAF-4571-4C1F-A909-6FF758B3F1C5}"/>
              </a:ext>
            </a:extLst>
          </p:cNvPr>
          <p:cNvSpPr/>
          <p:nvPr/>
        </p:nvSpPr>
        <p:spPr>
          <a:xfrm>
            <a:off x="808643" y="1663062"/>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p>
        </p:txBody>
      </p:sp>
      <p:sp>
        <p:nvSpPr>
          <p:cNvPr id="9218" name="Rectangle 2"/>
          <p:cNvSpPr>
            <a:spLocks noGrp="1" noChangeArrowheads="1"/>
          </p:cNvSpPr>
          <p:nvPr>
            <p:ph type="title"/>
          </p:nvPr>
        </p:nvSpPr>
        <p:spPr>
          <a:xfrm>
            <a:off x="609600" y="152400"/>
            <a:ext cx="7772400" cy="1219200"/>
          </a:xfrm>
        </p:spPr>
        <p:txBody>
          <a:bodyPr>
            <a:normAutofit/>
          </a:bodyPr>
          <a:lstStyle/>
          <a:p>
            <a:pPr algn="ctr"/>
            <a: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t>General Fund Revenues</a:t>
            </a:r>
            <a:endParaRPr lang="en-US" sz="4400" b="1" dirty="0">
              <a:solidFill>
                <a:srgbClr val="00B050"/>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9219" name="Text Box 1649"/>
          <p:cNvSpPr txBox="1">
            <a:spLocks noChangeArrowheads="1"/>
          </p:cNvSpPr>
          <p:nvPr/>
        </p:nvSpPr>
        <p:spPr bwMode="auto">
          <a:xfrm>
            <a:off x="4632325" y="1862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260457999"/>
              </p:ext>
            </p:extLst>
          </p:nvPr>
        </p:nvGraphicFramePr>
        <p:xfrm>
          <a:off x="190500" y="1519166"/>
          <a:ext cx="8762999" cy="5254851"/>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E42E699C-8238-4FBF-9746-26D2478908A7}"/>
              </a:ext>
            </a:extLst>
          </p:cNvPr>
          <p:cNvSpPr>
            <a:spLocks noGrp="1"/>
          </p:cNvSpPr>
          <p:nvPr>
            <p:ph type="sldNum" sz="quarter" idx="12"/>
          </p:nvPr>
        </p:nvSpPr>
        <p:spPr/>
        <p:txBody>
          <a:bodyPr/>
          <a:lstStyle/>
          <a:p>
            <a:fld id="{1ED661A2-2098-4D07-872C-1E994603E9D3}" type="slidenum">
              <a:rPr lang="en-US" smtClean="0"/>
              <a:pPr/>
              <a:t>11</a:t>
            </a:fld>
            <a:endParaRPr lang="en-US" dirty="0"/>
          </a:p>
        </p:txBody>
      </p:sp>
    </p:spTree>
    <p:extLst>
      <p:ext uri="{BB962C8B-B14F-4D97-AF65-F5344CB8AC3E}">
        <p14:creationId xmlns:p14="http://schemas.microsoft.com/office/powerpoint/2010/main" val="61347960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A72EEF-F77E-4850-A85B-E9EB7A284BD1}"/>
              </a:ext>
            </a:extLst>
          </p:cNvPr>
          <p:cNvSpPr/>
          <p:nvPr/>
        </p:nvSpPr>
        <p:spPr>
          <a:xfrm>
            <a:off x="762000" y="1600200"/>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122927" y="152400"/>
            <a:ext cx="8716273" cy="1219200"/>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General Fund Expenditures By Function</a:t>
            </a:r>
            <a:endParaRPr lang="en-US" sz="4000" b="1" dirty="0">
              <a:solidFill>
                <a:srgbClr val="00B050"/>
              </a:solidFill>
              <a:latin typeface="Tahoma" pitchFamily="34" charset="0"/>
              <a:ea typeface="Tahoma" pitchFamily="34" charset="0"/>
              <a:cs typeface="Tahoma" pitchFamily="34" charset="0"/>
            </a:endParaRPr>
          </a:p>
        </p:txBody>
      </p:sp>
      <p:sp>
        <p:nvSpPr>
          <p:cNvPr id="3" name="Content Placeholder 2"/>
          <p:cNvSpPr>
            <a:spLocks noGrp="1"/>
          </p:cNvSpPr>
          <p:nvPr>
            <p:ph sz="half" idx="2"/>
          </p:nvPr>
        </p:nvSpPr>
        <p:spPr/>
        <p:txBody>
          <a:bodyPr/>
          <a:lstStyle/>
          <a:p>
            <a:endParaRPr lang="en-US" dirty="0"/>
          </a:p>
          <a:p>
            <a:endParaRPr lang="en-US" dirty="0"/>
          </a:p>
        </p:txBody>
      </p:sp>
      <p:sp>
        <p:nvSpPr>
          <p:cNvPr id="10243" name="Text Box 1649"/>
          <p:cNvSpPr txBox="1">
            <a:spLocks noChangeArrowheads="1"/>
          </p:cNvSpPr>
          <p:nvPr/>
        </p:nvSpPr>
        <p:spPr bwMode="auto">
          <a:xfrm>
            <a:off x="4632325" y="1862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321351918"/>
              </p:ext>
            </p:extLst>
          </p:nvPr>
        </p:nvGraphicFramePr>
        <p:xfrm>
          <a:off x="122927" y="1371600"/>
          <a:ext cx="8898145" cy="5042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D0FB5C2A-E577-4F57-B79A-7279A5EE38CC}"/>
              </a:ext>
            </a:extLst>
          </p:cNvPr>
          <p:cNvSpPr>
            <a:spLocks noGrp="1"/>
          </p:cNvSpPr>
          <p:nvPr>
            <p:ph type="sldNum" sz="quarter" idx="12"/>
          </p:nvPr>
        </p:nvSpPr>
        <p:spPr/>
        <p:txBody>
          <a:bodyPr/>
          <a:lstStyle/>
          <a:p>
            <a:fld id="{1ED661A2-2098-4D07-872C-1E994603E9D3}" type="slidenum">
              <a:rPr lang="en-US" smtClean="0"/>
              <a:pPr/>
              <a:t>12</a:t>
            </a:fld>
            <a:endParaRPr lang="en-US" dirty="0"/>
          </a:p>
        </p:txBody>
      </p:sp>
    </p:spTree>
    <p:extLst>
      <p:ext uri="{BB962C8B-B14F-4D97-AF65-F5344CB8AC3E}">
        <p14:creationId xmlns:p14="http://schemas.microsoft.com/office/powerpoint/2010/main" val="128978925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A72EEF-F77E-4850-A85B-E9EB7A284BD1}"/>
              </a:ext>
            </a:extLst>
          </p:cNvPr>
          <p:cNvSpPr/>
          <p:nvPr/>
        </p:nvSpPr>
        <p:spPr>
          <a:xfrm>
            <a:off x="762000" y="1600200"/>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p:cNvSpPr>
            <a:spLocks noGrp="1" noChangeArrowheads="1"/>
          </p:cNvSpPr>
          <p:nvPr>
            <p:ph type="title"/>
          </p:nvPr>
        </p:nvSpPr>
        <p:spPr>
          <a:xfrm>
            <a:off x="368845" y="152400"/>
            <a:ext cx="8259073" cy="1219200"/>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General Fund Expenditures By Type</a:t>
            </a:r>
            <a:endParaRPr lang="en-US" sz="4000" b="1" dirty="0">
              <a:solidFill>
                <a:srgbClr val="00B050"/>
              </a:solidFill>
              <a:latin typeface="Tahoma" pitchFamily="34" charset="0"/>
              <a:ea typeface="Tahoma" pitchFamily="34" charset="0"/>
              <a:cs typeface="Tahoma" pitchFamily="34" charset="0"/>
            </a:endParaRPr>
          </a:p>
        </p:txBody>
      </p:sp>
      <p:sp>
        <p:nvSpPr>
          <p:cNvPr id="3" name="Content Placeholder 2"/>
          <p:cNvSpPr>
            <a:spLocks noGrp="1"/>
          </p:cNvSpPr>
          <p:nvPr>
            <p:ph sz="half" idx="2"/>
          </p:nvPr>
        </p:nvSpPr>
        <p:spPr/>
        <p:txBody>
          <a:bodyPr/>
          <a:lstStyle/>
          <a:p>
            <a:endParaRPr lang="en-US" dirty="0"/>
          </a:p>
          <a:p>
            <a:endParaRPr lang="en-US" dirty="0"/>
          </a:p>
        </p:txBody>
      </p:sp>
      <p:sp>
        <p:nvSpPr>
          <p:cNvPr id="10243" name="Text Box 1649"/>
          <p:cNvSpPr txBox="1">
            <a:spLocks noChangeArrowheads="1"/>
          </p:cNvSpPr>
          <p:nvPr/>
        </p:nvSpPr>
        <p:spPr bwMode="auto">
          <a:xfrm>
            <a:off x="4632325" y="18621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735376044"/>
              </p:ext>
            </p:extLst>
          </p:nvPr>
        </p:nvGraphicFramePr>
        <p:xfrm>
          <a:off x="122927" y="1577063"/>
          <a:ext cx="8898145" cy="5042384"/>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86643837-5E76-4556-BB26-A4FBA13B4C10}"/>
              </a:ext>
            </a:extLst>
          </p:cNvPr>
          <p:cNvSpPr>
            <a:spLocks noGrp="1"/>
          </p:cNvSpPr>
          <p:nvPr>
            <p:ph type="sldNum" sz="quarter" idx="12"/>
          </p:nvPr>
        </p:nvSpPr>
        <p:spPr/>
        <p:txBody>
          <a:bodyPr/>
          <a:lstStyle/>
          <a:p>
            <a:fld id="{1ED661A2-2098-4D07-872C-1E994603E9D3}" type="slidenum">
              <a:rPr lang="en-US" smtClean="0"/>
              <a:pPr/>
              <a:t>13</a:t>
            </a:fld>
            <a:endParaRPr lang="en-US" dirty="0"/>
          </a:p>
        </p:txBody>
      </p:sp>
    </p:spTree>
    <p:extLst>
      <p:ext uri="{BB962C8B-B14F-4D97-AF65-F5344CB8AC3E}">
        <p14:creationId xmlns:p14="http://schemas.microsoft.com/office/powerpoint/2010/main" val="209073590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7413"/>
            <a:ext cx="8305800" cy="743712"/>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911 Fund Revenues</a:t>
            </a:r>
          </a:p>
        </p:txBody>
      </p:sp>
      <p:graphicFrame>
        <p:nvGraphicFramePr>
          <p:cNvPr id="3" name="Chart 2"/>
          <p:cNvGraphicFramePr>
            <a:graphicFrameLocks/>
          </p:cNvGraphicFramePr>
          <p:nvPr>
            <p:extLst/>
          </p:nvPr>
        </p:nvGraphicFramePr>
        <p:xfrm>
          <a:off x="0" y="1752600"/>
          <a:ext cx="5966460" cy="4770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3316247271"/>
              </p:ext>
            </p:extLst>
          </p:nvPr>
        </p:nvGraphicFramePr>
        <p:xfrm>
          <a:off x="381000" y="1371600"/>
          <a:ext cx="81534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9">
            <a:extLst>
              <a:ext uri="{FF2B5EF4-FFF2-40B4-BE49-F238E27FC236}">
                <a16:creationId xmlns:a16="http://schemas.microsoft.com/office/drawing/2014/main" id="{92571342-9189-46FC-920A-181FC7F89A1C}"/>
              </a:ext>
            </a:extLst>
          </p:cNvPr>
          <p:cNvSpPr>
            <a:spLocks noGrp="1"/>
          </p:cNvSpPr>
          <p:nvPr>
            <p:ph type="sldNum" sz="quarter" idx="12"/>
          </p:nvPr>
        </p:nvSpPr>
        <p:spPr/>
        <p:txBody>
          <a:bodyPr/>
          <a:lstStyle/>
          <a:p>
            <a:fld id="{1ED661A2-2098-4D07-872C-1E994603E9D3}" type="slidenum">
              <a:rPr lang="en-US" smtClean="0"/>
              <a:pPr/>
              <a:t>14</a:t>
            </a:fld>
            <a:endParaRPr lang="en-US" dirty="0"/>
          </a:p>
        </p:txBody>
      </p:sp>
    </p:spTree>
    <p:extLst>
      <p:ext uri="{BB962C8B-B14F-4D97-AF65-F5344CB8AC3E}">
        <p14:creationId xmlns:p14="http://schemas.microsoft.com/office/powerpoint/2010/main" val="322041152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466FC2-D665-4E07-A233-6C4C0A368A5A}"/>
              </a:ext>
            </a:extLst>
          </p:cNvPr>
          <p:cNvSpPr/>
          <p:nvPr/>
        </p:nvSpPr>
        <p:spPr>
          <a:xfrm>
            <a:off x="735842" y="1653062"/>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D2C7E49A-5759-4649-AE11-F45F49BF08E8}"/>
              </a:ext>
            </a:extLst>
          </p:cNvPr>
          <p:cNvSpPr/>
          <p:nvPr/>
        </p:nvSpPr>
        <p:spPr>
          <a:xfrm>
            <a:off x="648305" y="1752600"/>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3314" name="Title 1"/>
          <p:cNvSpPr>
            <a:spLocks noGrp="1"/>
          </p:cNvSpPr>
          <p:nvPr>
            <p:ph type="title"/>
          </p:nvPr>
        </p:nvSpPr>
        <p:spPr>
          <a:xfrm>
            <a:off x="457200" y="152400"/>
            <a:ext cx="8305800" cy="1143000"/>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911 Fund Expenditures</a:t>
            </a:r>
          </a:p>
        </p:txBody>
      </p:sp>
      <p:graphicFrame>
        <p:nvGraphicFramePr>
          <p:cNvPr id="3" name="Chart 2"/>
          <p:cNvGraphicFramePr>
            <a:graphicFrameLocks/>
          </p:cNvGraphicFramePr>
          <p:nvPr>
            <p:extLst/>
          </p:nvPr>
        </p:nvGraphicFramePr>
        <p:xfrm>
          <a:off x="1600200" y="1600200"/>
          <a:ext cx="5743575" cy="4899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588511763"/>
              </p:ext>
            </p:extLst>
          </p:nvPr>
        </p:nvGraphicFramePr>
        <p:xfrm>
          <a:off x="457200" y="1375092"/>
          <a:ext cx="8313218" cy="5349875"/>
        </p:xfrm>
        <a:graphic>
          <a:graphicData uri="http://schemas.openxmlformats.org/drawingml/2006/chart">
            <c:chart xmlns:c="http://schemas.openxmlformats.org/drawingml/2006/chart" xmlns:r="http://schemas.openxmlformats.org/officeDocument/2006/relationships" r:id="rId4"/>
          </a:graphicData>
        </a:graphic>
      </p:graphicFrame>
      <p:sp>
        <p:nvSpPr>
          <p:cNvPr id="12" name="Slide Number Placeholder 11">
            <a:extLst>
              <a:ext uri="{FF2B5EF4-FFF2-40B4-BE49-F238E27FC236}">
                <a16:creationId xmlns:a16="http://schemas.microsoft.com/office/drawing/2014/main" id="{6D210BE7-BD82-4776-9295-B077D246EB57}"/>
              </a:ext>
            </a:extLst>
          </p:cNvPr>
          <p:cNvSpPr>
            <a:spLocks noGrp="1"/>
          </p:cNvSpPr>
          <p:nvPr>
            <p:ph type="sldNum" sz="quarter" idx="12"/>
          </p:nvPr>
        </p:nvSpPr>
        <p:spPr/>
        <p:txBody>
          <a:bodyPr/>
          <a:lstStyle/>
          <a:p>
            <a:fld id="{1ED661A2-2098-4D07-872C-1E994603E9D3}" type="slidenum">
              <a:rPr lang="en-US" smtClean="0"/>
              <a:pPr/>
              <a:t>15</a:t>
            </a:fld>
            <a:endParaRPr lang="en-US" dirty="0"/>
          </a:p>
        </p:txBody>
      </p:sp>
    </p:spTree>
    <p:extLst>
      <p:ext uri="{BB962C8B-B14F-4D97-AF65-F5344CB8AC3E}">
        <p14:creationId xmlns:p14="http://schemas.microsoft.com/office/powerpoint/2010/main" val="16408924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F11819-7860-4111-9663-DF5A3429F817}"/>
              </a:ext>
            </a:extLst>
          </p:cNvPr>
          <p:cNvSpPr/>
          <p:nvPr/>
        </p:nvSpPr>
        <p:spPr>
          <a:xfrm>
            <a:off x="797257" y="1568332"/>
            <a:ext cx="7647363" cy="21613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5362" name="Title 1"/>
          <p:cNvSpPr>
            <a:spLocks noGrp="1"/>
          </p:cNvSpPr>
          <p:nvPr>
            <p:ph type="title"/>
          </p:nvPr>
        </p:nvSpPr>
        <p:spPr>
          <a:xfrm>
            <a:off x="381000" y="152400"/>
            <a:ext cx="8305800" cy="1143000"/>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Fire Fund Revenues</a:t>
            </a:r>
          </a:p>
        </p:txBody>
      </p:sp>
      <p:graphicFrame>
        <p:nvGraphicFramePr>
          <p:cNvPr id="3" name="Chart 2"/>
          <p:cNvGraphicFramePr>
            <a:graphicFrameLocks/>
          </p:cNvGraphicFramePr>
          <p:nvPr/>
        </p:nvGraphicFramePr>
        <p:xfrm>
          <a:off x="1219200" y="1676400"/>
          <a:ext cx="6242050" cy="4618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1143000" y="2743200"/>
          <a:ext cx="4836795" cy="35985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4206186673"/>
              </p:ext>
            </p:extLst>
          </p:nvPr>
        </p:nvGraphicFramePr>
        <p:xfrm>
          <a:off x="457200" y="1295400"/>
          <a:ext cx="8305800" cy="5349558"/>
        </p:xfrm>
        <a:graphic>
          <a:graphicData uri="http://schemas.openxmlformats.org/drawingml/2006/chart">
            <c:chart xmlns:c="http://schemas.openxmlformats.org/drawingml/2006/chart" xmlns:r="http://schemas.openxmlformats.org/officeDocument/2006/relationships" r:id="rId5"/>
          </a:graphicData>
        </a:graphic>
      </p:graphicFrame>
      <p:sp>
        <p:nvSpPr>
          <p:cNvPr id="12" name="Slide Number Placeholder 11">
            <a:extLst>
              <a:ext uri="{FF2B5EF4-FFF2-40B4-BE49-F238E27FC236}">
                <a16:creationId xmlns:a16="http://schemas.microsoft.com/office/drawing/2014/main" id="{52F62A35-6EAC-497A-BA07-345D69DEDAB4}"/>
              </a:ext>
            </a:extLst>
          </p:cNvPr>
          <p:cNvSpPr>
            <a:spLocks noGrp="1"/>
          </p:cNvSpPr>
          <p:nvPr>
            <p:ph type="sldNum" sz="quarter" idx="12"/>
          </p:nvPr>
        </p:nvSpPr>
        <p:spPr/>
        <p:txBody>
          <a:bodyPr/>
          <a:lstStyle/>
          <a:p>
            <a:fld id="{1ED661A2-2098-4D07-872C-1E994603E9D3}" type="slidenum">
              <a:rPr lang="en-US" smtClean="0"/>
              <a:pPr/>
              <a:t>16</a:t>
            </a:fld>
            <a:endParaRPr lang="en-US" dirty="0"/>
          </a:p>
        </p:txBody>
      </p:sp>
    </p:spTree>
    <p:extLst>
      <p:ext uri="{BB962C8B-B14F-4D97-AF65-F5344CB8AC3E}">
        <p14:creationId xmlns:p14="http://schemas.microsoft.com/office/powerpoint/2010/main" val="361889807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D82DAA-3224-4EB4-94EA-C6F672209F40}"/>
              </a:ext>
            </a:extLst>
          </p:cNvPr>
          <p:cNvSpPr/>
          <p:nvPr/>
        </p:nvSpPr>
        <p:spPr>
          <a:xfrm>
            <a:off x="762000" y="1675447"/>
            <a:ext cx="7848600" cy="229553"/>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le 1"/>
          <p:cNvSpPr>
            <a:spLocks noGrp="1"/>
          </p:cNvSpPr>
          <p:nvPr>
            <p:ph type="title"/>
          </p:nvPr>
        </p:nvSpPr>
        <p:spPr>
          <a:xfrm>
            <a:off x="457200" y="609600"/>
            <a:ext cx="8305800" cy="743712"/>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Fire Fund Expenditures</a:t>
            </a:r>
          </a:p>
        </p:txBody>
      </p:sp>
      <p:graphicFrame>
        <p:nvGraphicFramePr>
          <p:cNvPr id="3" name="Chart 2"/>
          <p:cNvGraphicFramePr>
            <a:graphicFrameLocks/>
          </p:cNvGraphicFramePr>
          <p:nvPr/>
        </p:nvGraphicFramePr>
        <p:xfrm>
          <a:off x="1295400" y="1675447"/>
          <a:ext cx="6477000" cy="4496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773613438"/>
              </p:ext>
            </p:extLst>
          </p:nvPr>
        </p:nvGraphicFramePr>
        <p:xfrm>
          <a:off x="90985" y="1091623"/>
          <a:ext cx="8686800" cy="5368163"/>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a:extLst>
              <a:ext uri="{FF2B5EF4-FFF2-40B4-BE49-F238E27FC236}">
                <a16:creationId xmlns:a16="http://schemas.microsoft.com/office/drawing/2014/main" id="{0575BA42-4A9D-4192-BF03-ED5B8CC523EC}"/>
              </a:ext>
            </a:extLst>
          </p:cNvPr>
          <p:cNvSpPr>
            <a:spLocks noGrp="1"/>
          </p:cNvSpPr>
          <p:nvPr>
            <p:ph type="sldNum" sz="quarter" idx="12"/>
          </p:nvPr>
        </p:nvSpPr>
        <p:spPr/>
        <p:txBody>
          <a:bodyPr/>
          <a:lstStyle/>
          <a:p>
            <a:fld id="{1ED661A2-2098-4D07-872C-1E994603E9D3}" type="slidenum">
              <a:rPr lang="en-US" smtClean="0"/>
              <a:pPr/>
              <a:t>17</a:t>
            </a:fld>
            <a:endParaRPr lang="en-US" dirty="0"/>
          </a:p>
        </p:txBody>
      </p:sp>
    </p:spTree>
    <p:extLst>
      <p:ext uri="{BB962C8B-B14F-4D97-AF65-F5344CB8AC3E}">
        <p14:creationId xmlns:p14="http://schemas.microsoft.com/office/powerpoint/2010/main" val="222037253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99FE02-CBF0-4A63-9E7A-E5491433D4CE}"/>
              </a:ext>
            </a:extLst>
          </p:cNvPr>
          <p:cNvSpPr/>
          <p:nvPr/>
        </p:nvSpPr>
        <p:spPr>
          <a:xfrm>
            <a:off x="914400" y="1600200"/>
            <a:ext cx="7848600" cy="381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457200" y="704088"/>
            <a:ext cx="8305800" cy="667512"/>
          </a:xfrm>
        </p:spPr>
        <p:txBody>
          <a:bodyPr>
            <a:normAutofit/>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EMS Fund Revenues</a:t>
            </a:r>
          </a:p>
        </p:txBody>
      </p:sp>
      <p:graphicFrame>
        <p:nvGraphicFramePr>
          <p:cNvPr id="3" name="Chart 2"/>
          <p:cNvGraphicFramePr>
            <a:graphicFrameLocks/>
          </p:cNvGraphicFramePr>
          <p:nvPr>
            <p:extLst/>
          </p:nvPr>
        </p:nvGraphicFramePr>
        <p:xfrm>
          <a:off x="1143000" y="1828800"/>
          <a:ext cx="6319837"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002705176"/>
              </p:ext>
            </p:extLst>
          </p:nvPr>
        </p:nvGraphicFramePr>
        <p:xfrm>
          <a:off x="304800" y="1447800"/>
          <a:ext cx="7848600" cy="527367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54AA292D-B67E-4FDE-B37F-73B38DC7A314}"/>
              </a:ext>
            </a:extLst>
          </p:cNvPr>
          <p:cNvSpPr/>
          <p:nvPr/>
        </p:nvSpPr>
        <p:spPr>
          <a:xfrm>
            <a:off x="762000" y="1447800"/>
            <a:ext cx="7848600" cy="3810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11">
            <a:extLst>
              <a:ext uri="{FF2B5EF4-FFF2-40B4-BE49-F238E27FC236}">
                <a16:creationId xmlns:a16="http://schemas.microsoft.com/office/drawing/2014/main" id="{3311D3A2-9B61-49B7-9A3E-DCC915E8CEAC}"/>
              </a:ext>
            </a:extLst>
          </p:cNvPr>
          <p:cNvSpPr>
            <a:spLocks noGrp="1"/>
          </p:cNvSpPr>
          <p:nvPr>
            <p:ph type="sldNum" sz="quarter" idx="12"/>
          </p:nvPr>
        </p:nvSpPr>
        <p:spPr/>
        <p:txBody>
          <a:bodyPr/>
          <a:lstStyle/>
          <a:p>
            <a:fld id="{1ED661A2-2098-4D07-872C-1E994603E9D3}" type="slidenum">
              <a:rPr lang="en-US" smtClean="0"/>
              <a:pPr/>
              <a:t>18</a:t>
            </a:fld>
            <a:endParaRPr lang="en-US" dirty="0"/>
          </a:p>
        </p:txBody>
      </p:sp>
    </p:spTree>
    <p:extLst>
      <p:ext uri="{BB962C8B-B14F-4D97-AF65-F5344CB8AC3E}">
        <p14:creationId xmlns:p14="http://schemas.microsoft.com/office/powerpoint/2010/main" val="399536195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2A5B7-21AB-406B-8580-D5FCBF5ADC08}"/>
              </a:ext>
            </a:extLst>
          </p:cNvPr>
          <p:cNvSpPr/>
          <p:nvPr/>
        </p:nvSpPr>
        <p:spPr>
          <a:xfrm>
            <a:off x="761999" y="1504758"/>
            <a:ext cx="7647363" cy="365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457200" y="704088"/>
            <a:ext cx="8305800" cy="591312"/>
          </a:xfrm>
        </p:spPr>
        <p:txBody>
          <a:bodyPr>
            <a:normAutofit fontScale="90000"/>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EMS Fund Expenditures</a:t>
            </a:r>
          </a:p>
        </p:txBody>
      </p:sp>
      <p:graphicFrame>
        <p:nvGraphicFramePr>
          <p:cNvPr id="3" name="Chart 2"/>
          <p:cNvGraphicFramePr>
            <a:graphicFrameLocks/>
          </p:cNvGraphicFramePr>
          <p:nvPr>
            <p:extLst/>
          </p:nvPr>
        </p:nvGraphicFramePr>
        <p:xfrm>
          <a:off x="1143000" y="1600200"/>
          <a:ext cx="635508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699198594"/>
              </p:ext>
            </p:extLst>
          </p:nvPr>
        </p:nvGraphicFramePr>
        <p:xfrm>
          <a:off x="381000" y="1143000"/>
          <a:ext cx="8376407"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a:extLst>
              <a:ext uri="{FF2B5EF4-FFF2-40B4-BE49-F238E27FC236}">
                <a16:creationId xmlns:a16="http://schemas.microsoft.com/office/drawing/2014/main" id="{E8E1B5D2-CC7D-4593-82F2-ED60D95CAE66}"/>
              </a:ext>
            </a:extLst>
          </p:cNvPr>
          <p:cNvSpPr>
            <a:spLocks noGrp="1"/>
          </p:cNvSpPr>
          <p:nvPr>
            <p:ph type="sldNum" sz="quarter" idx="12"/>
          </p:nvPr>
        </p:nvSpPr>
        <p:spPr/>
        <p:txBody>
          <a:bodyPr/>
          <a:lstStyle/>
          <a:p>
            <a:fld id="{1ED661A2-2098-4D07-872C-1E994603E9D3}" type="slidenum">
              <a:rPr lang="en-US" smtClean="0"/>
              <a:pPr/>
              <a:t>19</a:t>
            </a:fld>
            <a:endParaRPr lang="en-US" dirty="0"/>
          </a:p>
        </p:txBody>
      </p:sp>
    </p:spTree>
    <p:extLst>
      <p:ext uri="{BB962C8B-B14F-4D97-AF65-F5344CB8AC3E}">
        <p14:creationId xmlns:p14="http://schemas.microsoft.com/office/powerpoint/2010/main" val="324326787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7F6F33-EA2E-4447-AD3A-F9788A57EA61}"/>
              </a:ext>
            </a:extLst>
          </p:cNvPr>
          <p:cNvSpPr/>
          <p:nvPr/>
        </p:nvSpPr>
        <p:spPr>
          <a:xfrm>
            <a:off x="685800" y="1600200"/>
            <a:ext cx="7848600" cy="304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28600" y="181498"/>
            <a:ext cx="8344930" cy="656702"/>
          </a:xfrm>
        </p:spPr>
        <p:txBody>
          <a:bodyPr>
            <a:noAutofit/>
          </a:bodyPr>
          <a:lstStyle/>
          <a:p>
            <a:pPr algn="ctr"/>
            <a:r>
              <a:rPr lang="en-US" b="1" dirty="0">
                <a:solidFill>
                  <a:schemeClr val="tx1"/>
                </a:solidFill>
              </a:rPr>
              <a:t>Economic Outlook</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D293679-4AF5-4AF6-BB29-AD239DEE2666}"/>
              </a:ext>
            </a:extLst>
          </p:cNvPr>
          <p:cNvSpPr/>
          <p:nvPr/>
        </p:nvSpPr>
        <p:spPr>
          <a:xfrm>
            <a:off x="2286000" y="-62858377"/>
            <a:ext cx="4572000" cy="4662815"/>
          </a:xfrm>
          <a:prstGeom prst="rect">
            <a:avLst/>
          </a:prstGeom>
        </p:spPr>
        <p:txBody>
          <a:bodyPr>
            <a:spAutoFit/>
          </a:bodyPr>
          <a:lstStyle/>
          <a:p>
            <a:pPr marL="400050" lvl="2" indent="0">
              <a:buClr>
                <a:schemeClr val="accent3">
                  <a:lumMod val="50000"/>
                </a:schemeClr>
              </a:buClr>
              <a:buSzPct val="120000"/>
              <a:buNone/>
              <a:defRPr/>
            </a:pPr>
            <a:r>
              <a:rPr lang="en-US" sz="1100" b="1" dirty="0">
                <a:solidFill>
                  <a:schemeClr val="accent3">
                    <a:lumMod val="50000"/>
                  </a:schemeClr>
                </a:solidFill>
              </a:rPr>
              <a:t>Survey State and Local Government Economic Trends:</a:t>
            </a:r>
            <a:br>
              <a:rPr lang="en-US" sz="1100" dirty="0">
                <a:solidFill>
                  <a:schemeClr val="accent3">
                    <a:lumMod val="50000"/>
                  </a:schemeClr>
                </a:solidFill>
              </a:rPr>
            </a:br>
            <a:endParaRPr lang="en-US" sz="1100" dirty="0">
              <a:solidFill>
                <a:schemeClr val="accent3">
                  <a:lumMod val="50000"/>
                </a:schemeClr>
              </a:solidFill>
            </a:endParaRP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2017 showed a personal income increase of 3.8% and a cost of living adjustment  of +2.0%.</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New housing starts are up 10.0% state-wide for 2018 to-date.</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new housing starts have increased 4.4% over the last two years.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unemployment rate dropped from 4.1% in 2017 to 3.6% in 2018.</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74.0% of state and local governments hired new employees over the past year.  </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Governments continue to have difficulty recruiting and retaining personnel for positions in Law Enforcement, Information Technology, and Engineering.</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51.0% of governments have made changes to health benefits over the past year.  These changes include shifting of costs to employees/retirees, implementation of wellness programs and shifting employees to high deductible plans with a health savings account.</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Organizations are increasingly offering flexible work practices such as flexible schedules (i.e. 4 days, 10 hours), flexible work hours and regular telework for eligible positions.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Recruitment/retention of qualified personnel, staff development and leadership development were ranked highest in importance for state and local governments.</a:t>
            </a:r>
          </a:p>
          <a:p>
            <a:pPr marL="393192" lvl="1" indent="0">
              <a:buClr>
                <a:schemeClr val="accent3">
                  <a:lumMod val="50000"/>
                </a:schemeClr>
              </a:buClr>
              <a:buNone/>
              <a:defRPr/>
            </a:pPr>
            <a:endParaRPr lang="en-US" sz="1100" dirty="0">
              <a:solidFill>
                <a:schemeClr val="accent3">
                  <a:lumMod val="50000"/>
                </a:schemeClr>
              </a:solidFill>
            </a:endParaRPr>
          </a:p>
          <a:p>
            <a:pPr lvl="2">
              <a:buClr>
                <a:schemeClr val="accent3">
                  <a:lumMod val="50000"/>
                </a:schemeClr>
              </a:buClr>
              <a:buFont typeface="Arial" panose="020B0604020202020204" pitchFamily="34" charset="0"/>
              <a:buChar char="•"/>
              <a:defRPr/>
            </a:pPr>
            <a:r>
              <a:rPr lang="en-US" sz="1100" dirty="0">
                <a:solidFill>
                  <a:schemeClr val="accent3">
                    <a:lumMod val="50000"/>
                  </a:schemeClr>
                </a:solidFill>
              </a:rPr>
              <a:t>Source(s): U.S. Census, Bureau of Labor Statistics, Center for State and Local Government</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EC9E5B8E-CC5A-46B5-8B19-6FA122A80ED4}"/>
              </a:ext>
            </a:extLst>
          </p:cNvPr>
          <p:cNvSpPr>
            <a:spLocks noGrp="1" noChangeArrowheads="1"/>
          </p:cNvSpPr>
          <p:nvPr>
            <p:ph idx="1"/>
          </p:nvPr>
        </p:nvSpPr>
        <p:spPr>
          <a:xfrm>
            <a:off x="342900" y="1380782"/>
            <a:ext cx="8382000" cy="5164540"/>
          </a:xfrm>
        </p:spPr>
        <p:txBody>
          <a:bodyPr>
            <a:normAutofit fontScale="25000" lnSpcReduction="20000"/>
          </a:bodyPr>
          <a:lstStyle/>
          <a:p>
            <a:pPr lvl="0">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rPr>
              <a:t>Personal income increased 4.5% over the past year.</a:t>
            </a: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dirty="0">
                <a:latin typeface="Open Sans Semibold" panose="020B0706030804020204" pitchFamily="34" charset="0"/>
                <a:ea typeface="Open Sans Semibold" panose="020B0706030804020204" pitchFamily="34" charset="0"/>
                <a:cs typeface="Open Sans Semibold" panose="020B0706030804020204" pitchFamily="34" charset="0"/>
              </a:rPr>
              <a:t>New housing starts are down 12% state-wide for 2019 to date. </a:t>
            </a: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rPr>
              <a:t>Fayette County unemployment rate dropped from 3.6% in 2018 to 3.5% in 2019.</a:t>
            </a:r>
          </a:p>
          <a:p>
            <a:pPr marL="0" lvl="0" indent="0">
              <a:lnSpc>
                <a:spcPct val="120000"/>
              </a:lnSpc>
              <a:spcBef>
                <a:spcPts val="0"/>
              </a:spcBef>
              <a:spcAft>
                <a:spcPts val="0"/>
              </a:spcAft>
              <a:buClr>
                <a:schemeClr val="accent3">
                  <a:lumMod val="50000"/>
                </a:schemeClr>
              </a:buClr>
              <a:buSzPct val="99000"/>
              <a:buNone/>
            </a:pPr>
            <a:endPar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rPr>
              <a:t>Recruitment/retention of qualified personnel, staff development and leadership development were ranked highest in importance for state and local governments.</a:t>
            </a:r>
          </a:p>
          <a:p>
            <a:pPr>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dirty="0">
                <a:latin typeface="Open Sans Semibold" panose="020B0706030804020204" pitchFamily="34" charset="0"/>
                <a:ea typeface="Open Sans Semibold" panose="020B0706030804020204" pitchFamily="34" charset="0"/>
                <a:cs typeface="Open Sans Semibold" panose="020B0706030804020204" pitchFamily="34" charset="0"/>
              </a:rPr>
              <a:t>Public Safety Agencies nationwide report an overall downturn in applicants. Governments continue to have difficulty recruiting and retaining personnel for positions in law enforcement, information technology, engineering, emergency dispatch, accounting, and skilled trades. </a:t>
            </a: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rPr>
              <a:t>77.0% of state and local governments hired new employees over the past year.  </a:t>
            </a: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0">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dirty="0">
                <a:latin typeface="Open Sans Semibold" panose="020B0706030804020204" pitchFamily="34" charset="0"/>
                <a:ea typeface="Open Sans Semibold" panose="020B0706030804020204" pitchFamily="34" charset="0"/>
                <a:cs typeface="Open Sans Semibold" panose="020B0706030804020204" pitchFamily="34" charset="0"/>
              </a:rPr>
              <a:t>50% of governments have made changes to health benefits in 2018. These changes include increased employee contributions. </a:t>
            </a:r>
            <a:br>
              <a:rPr lang="en-US" sz="56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56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a:lnSpc>
                <a:spcPct val="120000"/>
              </a:lnSpc>
              <a:spcBef>
                <a:spcPts val="0"/>
              </a:spcBef>
              <a:spcAft>
                <a:spcPts val="0"/>
              </a:spcAft>
              <a:buClr>
                <a:schemeClr val="accent3">
                  <a:lumMod val="50000"/>
                </a:schemeClr>
              </a:buClr>
              <a:buSzPct val="99000"/>
              <a:buFont typeface="Arial" panose="020B0604020202020204" pitchFamily="34" charset="0"/>
              <a:buChar char="•"/>
            </a:pPr>
            <a:r>
              <a:rPr lang="en-US" sz="5600" dirty="0">
                <a:latin typeface="Open Sans Semibold" panose="020B0706030804020204" pitchFamily="34" charset="0"/>
                <a:ea typeface="Open Sans Semibold" panose="020B0706030804020204" pitchFamily="34" charset="0"/>
                <a:cs typeface="Open Sans Semibold" panose="020B0706030804020204" pitchFamily="34" charset="0"/>
              </a:rPr>
              <a:t>45% of governments report offering flexible scheduling or flexible work hours to help recruit and retain a skilled workforce. </a:t>
            </a:r>
          </a:p>
          <a:p>
            <a:pPr>
              <a:lnSpc>
                <a:spcPct val="120000"/>
              </a:lnSpc>
              <a:spcBef>
                <a:spcPts val="0"/>
              </a:spcBef>
              <a:spcAft>
                <a:spcPts val="0"/>
              </a:spcAft>
              <a:buClr>
                <a:schemeClr val="accent3">
                  <a:lumMod val="50000"/>
                </a:schemeClr>
              </a:buClr>
              <a:buSzPct val="99000"/>
              <a:buFont typeface="Arial" panose="020B0604020202020204" pitchFamily="34" charset="0"/>
              <a:buChar char="•"/>
            </a:pPr>
            <a:endParaRPr lang="en-US" sz="56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3" name="Slide Number Placeholder 12">
            <a:extLst>
              <a:ext uri="{FF2B5EF4-FFF2-40B4-BE49-F238E27FC236}">
                <a16:creationId xmlns:a16="http://schemas.microsoft.com/office/drawing/2014/main" id="{D8CAF9D9-FA3E-4B50-A6AA-0AAD267D2042}"/>
              </a:ext>
            </a:extLst>
          </p:cNvPr>
          <p:cNvSpPr>
            <a:spLocks noGrp="1"/>
          </p:cNvSpPr>
          <p:nvPr>
            <p:ph type="sldNum" sz="quarter" idx="12"/>
          </p:nvPr>
        </p:nvSpPr>
        <p:spPr/>
        <p:txBody>
          <a:bodyPr/>
          <a:lstStyle/>
          <a:p>
            <a:fld id="{1ED661A2-2098-4D07-872C-1E994603E9D3}" type="slidenum">
              <a:rPr lang="en-US" smtClean="0"/>
              <a:pPr/>
              <a:t>2</a:t>
            </a:fld>
            <a:endParaRPr lang="en-US" dirty="0"/>
          </a:p>
        </p:txBody>
      </p:sp>
    </p:spTree>
    <p:extLst>
      <p:ext uri="{BB962C8B-B14F-4D97-AF65-F5344CB8AC3E}">
        <p14:creationId xmlns:p14="http://schemas.microsoft.com/office/powerpoint/2010/main" val="1064270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2A5B7-21AB-406B-8580-D5FCBF5ADC08}"/>
              </a:ext>
            </a:extLst>
          </p:cNvPr>
          <p:cNvSpPr/>
          <p:nvPr/>
        </p:nvSpPr>
        <p:spPr>
          <a:xfrm>
            <a:off x="761999" y="1504758"/>
            <a:ext cx="7647363" cy="365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457200" y="704088"/>
            <a:ext cx="8305800" cy="591312"/>
          </a:xfrm>
        </p:spPr>
        <p:txBody>
          <a:bodyPr>
            <a:normAutofit fontScale="90000"/>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Water System Fund Revenues</a:t>
            </a:r>
          </a:p>
        </p:txBody>
      </p:sp>
      <p:graphicFrame>
        <p:nvGraphicFramePr>
          <p:cNvPr id="3" name="Chart 2"/>
          <p:cNvGraphicFramePr>
            <a:graphicFrameLocks/>
          </p:cNvGraphicFramePr>
          <p:nvPr>
            <p:extLst/>
          </p:nvPr>
        </p:nvGraphicFramePr>
        <p:xfrm>
          <a:off x="1143000" y="1600200"/>
          <a:ext cx="635508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622974808"/>
              </p:ext>
            </p:extLst>
          </p:nvPr>
        </p:nvGraphicFramePr>
        <p:xfrm>
          <a:off x="228600" y="1295400"/>
          <a:ext cx="8376407"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a:extLst>
              <a:ext uri="{FF2B5EF4-FFF2-40B4-BE49-F238E27FC236}">
                <a16:creationId xmlns:a16="http://schemas.microsoft.com/office/drawing/2014/main" id="{E8E1B5D2-CC7D-4593-82F2-ED60D95CAE66}"/>
              </a:ext>
            </a:extLst>
          </p:cNvPr>
          <p:cNvSpPr>
            <a:spLocks noGrp="1"/>
          </p:cNvSpPr>
          <p:nvPr>
            <p:ph type="sldNum" sz="quarter" idx="12"/>
          </p:nvPr>
        </p:nvSpPr>
        <p:spPr/>
        <p:txBody>
          <a:bodyPr/>
          <a:lstStyle/>
          <a:p>
            <a:fld id="{1ED661A2-2098-4D07-872C-1E994603E9D3}" type="slidenum">
              <a:rPr lang="en-US" smtClean="0"/>
              <a:pPr/>
              <a:t>20</a:t>
            </a:fld>
            <a:endParaRPr lang="en-US" dirty="0"/>
          </a:p>
        </p:txBody>
      </p:sp>
    </p:spTree>
    <p:extLst>
      <p:ext uri="{BB962C8B-B14F-4D97-AF65-F5344CB8AC3E}">
        <p14:creationId xmlns:p14="http://schemas.microsoft.com/office/powerpoint/2010/main" val="48197249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2A5B7-21AB-406B-8580-D5FCBF5ADC08}"/>
              </a:ext>
            </a:extLst>
          </p:cNvPr>
          <p:cNvSpPr/>
          <p:nvPr/>
        </p:nvSpPr>
        <p:spPr>
          <a:xfrm>
            <a:off x="761999" y="1504758"/>
            <a:ext cx="7647363" cy="365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457200" y="704088"/>
            <a:ext cx="8305800" cy="591312"/>
          </a:xfrm>
        </p:spPr>
        <p:txBody>
          <a:bodyPr>
            <a:normAutofit fontScale="90000"/>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Water System Expenses By Function</a:t>
            </a:r>
          </a:p>
        </p:txBody>
      </p:sp>
      <p:graphicFrame>
        <p:nvGraphicFramePr>
          <p:cNvPr id="3" name="Chart 2"/>
          <p:cNvGraphicFramePr>
            <a:graphicFrameLocks/>
          </p:cNvGraphicFramePr>
          <p:nvPr>
            <p:extLst/>
          </p:nvPr>
        </p:nvGraphicFramePr>
        <p:xfrm>
          <a:off x="1143000" y="1600200"/>
          <a:ext cx="635508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579398391"/>
              </p:ext>
            </p:extLst>
          </p:nvPr>
        </p:nvGraphicFramePr>
        <p:xfrm>
          <a:off x="228600" y="1295400"/>
          <a:ext cx="87630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a:extLst>
              <a:ext uri="{FF2B5EF4-FFF2-40B4-BE49-F238E27FC236}">
                <a16:creationId xmlns:a16="http://schemas.microsoft.com/office/drawing/2014/main" id="{47BBD82A-80EC-4F64-A051-B70FA9A1EF10}"/>
              </a:ext>
            </a:extLst>
          </p:cNvPr>
          <p:cNvSpPr>
            <a:spLocks noGrp="1"/>
          </p:cNvSpPr>
          <p:nvPr>
            <p:ph type="sldNum" sz="quarter" idx="12"/>
          </p:nvPr>
        </p:nvSpPr>
        <p:spPr/>
        <p:txBody>
          <a:bodyPr/>
          <a:lstStyle/>
          <a:p>
            <a:fld id="{1ED661A2-2098-4D07-872C-1E994603E9D3}" type="slidenum">
              <a:rPr lang="en-US" smtClean="0"/>
              <a:pPr/>
              <a:t>21</a:t>
            </a:fld>
            <a:endParaRPr lang="en-US" dirty="0"/>
          </a:p>
        </p:txBody>
      </p:sp>
    </p:spTree>
    <p:extLst>
      <p:ext uri="{BB962C8B-B14F-4D97-AF65-F5344CB8AC3E}">
        <p14:creationId xmlns:p14="http://schemas.microsoft.com/office/powerpoint/2010/main" val="395595704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2A5B7-21AB-406B-8580-D5FCBF5ADC08}"/>
              </a:ext>
            </a:extLst>
          </p:cNvPr>
          <p:cNvSpPr/>
          <p:nvPr/>
        </p:nvSpPr>
        <p:spPr>
          <a:xfrm>
            <a:off x="761999" y="1504758"/>
            <a:ext cx="7647363" cy="365125"/>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a:xfrm>
            <a:off x="457200" y="704088"/>
            <a:ext cx="8305800" cy="591312"/>
          </a:xfrm>
        </p:spPr>
        <p:txBody>
          <a:bodyPr>
            <a:normAutofit fontScale="90000"/>
          </a:bodyPr>
          <a:lstStyle/>
          <a:p>
            <a:pPr algn="ctr"/>
            <a:r>
              <a:rPr lang="en-US" sz="4000" b="1" dirty="0">
                <a:latin typeface="Open Sans Semibold" panose="020B0706030804020204" pitchFamily="34" charset="0"/>
                <a:ea typeface="Open Sans Semibold" panose="020B0706030804020204" pitchFamily="34" charset="0"/>
                <a:cs typeface="Open Sans Semibold" panose="020B0706030804020204" pitchFamily="34" charset="0"/>
              </a:rPr>
              <a:t>Water System Expenses By Type</a:t>
            </a:r>
          </a:p>
        </p:txBody>
      </p:sp>
      <p:graphicFrame>
        <p:nvGraphicFramePr>
          <p:cNvPr id="3" name="Chart 2"/>
          <p:cNvGraphicFramePr>
            <a:graphicFrameLocks/>
          </p:cNvGraphicFramePr>
          <p:nvPr>
            <p:extLst/>
          </p:nvPr>
        </p:nvGraphicFramePr>
        <p:xfrm>
          <a:off x="1143000" y="1600200"/>
          <a:ext cx="6355080" cy="4953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83273203"/>
              </p:ext>
            </p:extLst>
          </p:nvPr>
        </p:nvGraphicFramePr>
        <p:xfrm>
          <a:off x="228600" y="1295400"/>
          <a:ext cx="8534400"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Slide Number Placeholder 10">
            <a:extLst>
              <a:ext uri="{FF2B5EF4-FFF2-40B4-BE49-F238E27FC236}">
                <a16:creationId xmlns:a16="http://schemas.microsoft.com/office/drawing/2014/main" id="{47BBD82A-80EC-4F64-A051-B70FA9A1EF10}"/>
              </a:ext>
            </a:extLst>
          </p:cNvPr>
          <p:cNvSpPr>
            <a:spLocks noGrp="1"/>
          </p:cNvSpPr>
          <p:nvPr>
            <p:ph type="sldNum" sz="quarter" idx="12"/>
          </p:nvPr>
        </p:nvSpPr>
        <p:spPr/>
        <p:txBody>
          <a:bodyPr/>
          <a:lstStyle/>
          <a:p>
            <a:fld id="{1ED661A2-2098-4D07-872C-1E994603E9D3}" type="slidenum">
              <a:rPr lang="en-US" smtClean="0"/>
              <a:pPr/>
              <a:t>22</a:t>
            </a:fld>
            <a:endParaRPr lang="en-US" dirty="0"/>
          </a:p>
        </p:txBody>
      </p:sp>
    </p:spTree>
    <p:extLst>
      <p:ext uri="{BB962C8B-B14F-4D97-AF65-F5344CB8AC3E}">
        <p14:creationId xmlns:p14="http://schemas.microsoft.com/office/powerpoint/2010/main" val="333382809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2020" y="2627282"/>
            <a:ext cx="7772400" cy="3962400"/>
          </a:xfrm>
        </p:spPr>
        <p:txBody>
          <a:bodyPr>
            <a:normAutofit/>
          </a:bodyPr>
          <a:lstStyle/>
          <a:p>
            <a:r>
              <a:rPr lang="en-US" sz="5000" dirty="0"/>
              <a:t>Fayette County, Georgia</a:t>
            </a:r>
            <a:br>
              <a:rPr lang="en-US" sz="5000" dirty="0">
                <a:latin typeface="Georgia" pitchFamily="18" charset="0"/>
              </a:rPr>
            </a:br>
            <a:br>
              <a:rPr lang="en-US" sz="5000" dirty="0">
                <a:latin typeface="Georgia" pitchFamily="18" charset="0"/>
              </a:rPr>
            </a:br>
            <a:r>
              <a:rPr lang="en-US" sz="4400" dirty="0">
                <a:latin typeface="Open Sans" panose="020B0606030504020204" pitchFamily="34" charset="0"/>
                <a:ea typeface="Open Sans" panose="020B0606030504020204" pitchFamily="34" charset="0"/>
                <a:cs typeface="Open Sans" panose="020B0606030504020204" pitchFamily="34" charset="0"/>
              </a:rPr>
              <a:t>FY2020 Proposed Personnel Changes</a:t>
            </a:r>
            <a:br>
              <a:rPr lang="en-US" sz="5000" dirty="0">
                <a:latin typeface="Georgia" pitchFamily="18" charset="0"/>
              </a:rPr>
            </a:br>
            <a:endParaRPr lang="en-US" sz="5000" dirty="0">
              <a:latin typeface="Georgia" pitchFamily="18" charset="0"/>
            </a:endParaRPr>
          </a:p>
        </p:txBody>
      </p:sp>
    </p:spTree>
    <p:extLst>
      <p:ext uri="{BB962C8B-B14F-4D97-AF65-F5344CB8AC3E}">
        <p14:creationId xmlns:p14="http://schemas.microsoft.com/office/powerpoint/2010/main" val="152644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667512"/>
          </a:xfrm>
        </p:spPr>
        <p:txBody>
          <a:bodyPr>
            <a:normAutofit/>
          </a:bodyPr>
          <a:lstStyle/>
          <a:p>
            <a:pPr algn="ctr"/>
            <a:r>
              <a:rPr lang="en-US" sz="3600" b="1" dirty="0"/>
              <a:t>Personnel Changes – Full Time </a:t>
            </a:r>
          </a:p>
        </p:txBody>
      </p:sp>
      <p:sp>
        <p:nvSpPr>
          <p:cNvPr id="5" name="Rectangle 3" descr="Rectangle: Click to edit Master text styles&#10;Second level&#10;Third level&#10;Fourth level&#10;Fifth level"/>
          <p:cNvSpPr txBox="1">
            <a:spLocks noChangeArrowheads="1"/>
          </p:cNvSpPr>
          <p:nvPr/>
        </p:nvSpPr>
        <p:spPr>
          <a:xfrm>
            <a:off x="228600" y="1828800"/>
            <a:ext cx="8686800" cy="4651768"/>
          </a:xfrm>
          <a:prstGeom prst="rect">
            <a:avLst/>
          </a:prstGeom>
        </p:spPr>
        <p:txBody>
          <a:bodyPr vert="horz">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lvl="1" indent="0" fontAlgn="auto">
              <a:spcAft>
                <a:spcPts val="0"/>
              </a:spcAft>
              <a:buClr>
                <a:schemeClr val="accent3">
                  <a:lumMod val="50000"/>
                </a:schemeClr>
              </a:buClr>
              <a:buSzPct val="120000"/>
              <a:buFont typeface="Wingdings 2"/>
              <a:buNone/>
              <a:defRPr/>
            </a:pP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Funding is included for 765.499 County Wide </a:t>
            </a:r>
          </a:p>
          <a:p>
            <a:pPr marL="742950" lvl="2" indent="-342900"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750 full-time </a:t>
            </a:r>
          </a:p>
          <a:p>
            <a:pPr marL="746125" lvl="1" indent="-344488"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34 part-time positions equivalent to 15.499 FTEs</a:t>
            </a:r>
            <a:b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2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857250" lvl="3" indent="0" fontAlgn="auto">
              <a:spcAft>
                <a:spcPts val="0"/>
              </a:spcAft>
              <a:buClr>
                <a:schemeClr val="accent3">
                  <a:lumMod val="50000"/>
                </a:schemeClr>
              </a:buClr>
              <a:buSzPct val="120000"/>
              <a:buNone/>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	</a:t>
            </a:r>
          </a:p>
          <a:p>
            <a:pPr marL="0" lvl="1" indent="0" fontAlgn="auto">
              <a:spcAft>
                <a:spcPts val="0"/>
              </a:spcAft>
              <a:buClr>
                <a:schemeClr val="accent3">
                  <a:lumMod val="50000"/>
                </a:schemeClr>
              </a:buClr>
              <a:buSzPct val="120000"/>
              <a:buNone/>
              <a:defRPr/>
            </a:pP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FTE count is up 1.03%, 7.825 net, from 2019</a:t>
            </a:r>
          </a:p>
          <a:p>
            <a:pPr marL="742950" lvl="2" indent="-342900"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7.0 FTE New positions</a:t>
            </a:r>
          </a:p>
          <a:p>
            <a:pPr marL="1200150" lvl="4" indent="-342900"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Environmental </a:t>
            </a:r>
            <a:r>
              <a:rPr lang="en-US" sz="2600" dirty="0" err="1">
                <a:latin typeface="Open Sans Semibold" panose="020B0706030804020204" pitchFamily="34" charset="0"/>
                <a:ea typeface="Open Sans Semibold" panose="020B0706030804020204" pitchFamily="34" charset="0"/>
                <a:cs typeface="Open Sans Semibold" panose="020B0706030804020204" pitchFamily="34" charset="0"/>
              </a:rPr>
              <a:t>Mgmt</a:t>
            </a: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 SPLOST</a:t>
            </a:r>
            <a:r>
              <a:rPr lang="en-US" sz="2600" baseline="30000" dirty="0">
                <a:latin typeface="Open Sans Semibold" panose="020B0706030804020204" pitchFamily="34" charset="0"/>
                <a:ea typeface="Open Sans Semibold" panose="020B0706030804020204" pitchFamily="34" charset="0"/>
                <a:cs typeface="Open Sans Semibold" panose="020B0706030804020204" pitchFamily="34" charset="0"/>
              </a:rPr>
              <a:t>1</a:t>
            </a: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	1.0	Construction Inspector</a:t>
            </a:r>
          </a:p>
          <a:p>
            <a:pPr marL="1200150" lvl="4" indent="-342900"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911				1.0	Comm Shift Supervisor</a:t>
            </a:r>
          </a:p>
          <a:p>
            <a:pPr marL="1200150" lvl="4" indent="-342900" fontAlgn="auto">
              <a:spcAft>
                <a:spcPts val="0"/>
              </a:spcAft>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Water System			1.0	Water Plant Operator</a:t>
            </a:r>
          </a:p>
          <a:p>
            <a:pPr marL="1200150" lvl="4" indent="-342900" fontAlgn="auto">
              <a:spcAft>
                <a:spcPts val="0"/>
              </a:spcAft>
              <a:buClr>
                <a:schemeClr val="accent3">
                  <a:lumMod val="50000"/>
                </a:schemeClr>
              </a:buClr>
              <a:buSzPct val="120000"/>
              <a:buFont typeface="Wingdings" pitchFamily="2" charset="2"/>
              <a:buChar char="§"/>
              <a:defRPr/>
            </a:pPr>
            <a:r>
              <a:rPr lang="en-US" sz="2600" b="1" dirty="0">
                <a:latin typeface="Open Sans Extrabold" panose="020B0906030804020204" pitchFamily="34" charset="0"/>
                <a:ea typeface="Open Sans Extrabold" panose="020B0906030804020204" pitchFamily="34" charset="0"/>
                <a:cs typeface="Open Sans Extrabold" panose="020B0906030804020204" pitchFamily="34" charset="0"/>
              </a:rPr>
              <a:t>Fifth Judgeship (FY2020 ½ Year)</a:t>
            </a:r>
          </a:p>
          <a:p>
            <a:pPr marL="1474470" lvl="5" indent="-342900">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Clerk of Superior Court	1.0	Deputy Clerk I Civil</a:t>
            </a:r>
          </a:p>
          <a:p>
            <a:pPr marL="1474470" lvl="5" indent="-342900">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Clerk of Superior Court	1.0	Deputy Clerk I Jury</a:t>
            </a:r>
          </a:p>
          <a:p>
            <a:pPr marL="1474470" lvl="5" indent="-342900">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Sheriff			1.0	Deputy Sheriff</a:t>
            </a:r>
          </a:p>
          <a:p>
            <a:pPr marL="1474470" lvl="5" indent="-342900">
              <a:buClr>
                <a:schemeClr val="accent3">
                  <a:lumMod val="50000"/>
                </a:schemeClr>
              </a:buClr>
              <a:buSzPct val="120000"/>
              <a:buFont typeface="Wingdings" pitchFamily="2" charset="2"/>
              <a:buChar char="§"/>
              <a:defRPr/>
            </a:pP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District Attorney</a:t>
            </a:r>
            <a:r>
              <a:rPr lang="en-US" sz="2600" baseline="30000" dirty="0">
                <a:latin typeface="Open Sans Semibold" panose="020B0706030804020204" pitchFamily="34" charset="0"/>
                <a:ea typeface="Open Sans Semibold" panose="020B0706030804020204" pitchFamily="34" charset="0"/>
                <a:cs typeface="Open Sans Semibold" panose="020B0706030804020204" pitchFamily="34" charset="0"/>
              </a:rPr>
              <a:t>2</a:t>
            </a:r>
            <a:r>
              <a:rPr lang="en-US" sz="2600" dirty="0">
                <a:latin typeface="Open Sans Semibold" panose="020B0706030804020204" pitchFamily="34" charset="0"/>
                <a:ea typeface="Open Sans Semibold" panose="020B0706030804020204" pitchFamily="34" charset="0"/>
                <a:cs typeface="Open Sans Semibold" panose="020B0706030804020204" pitchFamily="34" charset="0"/>
              </a:rPr>
              <a:t>		1.0	Investigator</a:t>
            </a:r>
          </a:p>
          <a:p>
            <a:pPr marL="857250" lvl="3" indent="0" fontAlgn="auto">
              <a:spcAft>
                <a:spcPts val="0"/>
              </a:spcAft>
              <a:buClr>
                <a:schemeClr val="accent3">
                  <a:lumMod val="50000"/>
                </a:schemeClr>
              </a:buClr>
              <a:buSzPct val="120000"/>
              <a:buNone/>
              <a:defRPr/>
            </a:pP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474470" lvl="4" indent="-342900" fontAlgn="auto">
              <a:spcAft>
                <a:spcPts val="0"/>
              </a:spcAft>
              <a:buClr>
                <a:schemeClr val="accent3">
                  <a:lumMod val="50000"/>
                </a:schemeClr>
              </a:buClr>
              <a:buSzPct val="120000"/>
              <a:buFont typeface="Wingdings" pitchFamily="2" charset="2"/>
              <a:buChar char="§"/>
              <a:defRPr/>
            </a:pP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131570" lvl="4" indent="0" fontAlgn="auto">
              <a:spcAft>
                <a:spcPts val="0"/>
              </a:spcAft>
              <a:buClr>
                <a:schemeClr val="accent3">
                  <a:lumMod val="50000"/>
                </a:schemeClr>
              </a:buClr>
              <a:buSzPct val="120000"/>
              <a:buNone/>
              <a:defRPr/>
            </a:pPr>
            <a:r>
              <a:rPr lang="en-US" sz="1700" baseline="30000" dirty="0">
                <a:latin typeface="Open Sans Semibold" panose="020B0706030804020204" pitchFamily="34" charset="0"/>
                <a:ea typeface="Open Sans Semibold" panose="020B0706030804020204" pitchFamily="34" charset="0"/>
                <a:cs typeface="Open Sans Semibold" panose="020B0706030804020204" pitchFamily="34" charset="0"/>
              </a:rPr>
              <a:t>1</a:t>
            </a: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 New SPLOST Construction Inspector is 100% dedicated and funded with SPLOST.</a:t>
            </a:r>
          </a:p>
          <a:p>
            <a:pPr marL="1131570" lvl="4" indent="0">
              <a:buClr>
                <a:schemeClr val="accent3">
                  <a:lumMod val="50000"/>
                </a:schemeClr>
              </a:buClr>
              <a:buSzPct val="120000"/>
              <a:buNone/>
              <a:defRPr/>
            </a:pPr>
            <a:r>
              <a:rPr lang="en-US" sz="1700" baseline="30000" dirty="0">
                <a:latin typeface="Open Sans Semibold" panose="020B0706030804020204" pitchFamily="34" charset="0"/>
                <a:ea typeface="Open Sans Semibold" panose="020B0706030804020204" pitchFamily="34" charset="0"/>
                <a:cs typeface="Open Sans Semibold" panose="020B0706030804020204" pitchFamily="34" charset="0"/>
              </a:rPr>
              <a:t>2</a:t>
            </a: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 District Attorney is not included in the county headcount but is funded as part of the county contribution.</a:t>
            </a:r>
          </a:p>
          <a:p>
            <a:pPr marL="1131570" lvl="4" indent="0" fontAlgn="auto">
              <a:spcAft>
                <a:spcPts val="0"/>
              </a:spcAft>
              <a:buClr>
                <a:schemeClr val="accent3">
                  <a:lumMod val="50000"/>
                </a:schemeClr>
              </a:buClr>
              <a:buSzPct val="120000"/>
              <a:buNone/>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	</a:t>
            </a:r>
            <a:r>
              <a:rPr lang="en-US" sz="1500" dirty="0">
                <a:solidFill>
                  <a:schemeClr val="accent3">
                    <a:lumMod val="50000"/>
                  </a:schemeClr>
                </a:solidFill>
              </a:rPr>
              <a:t>	</a:t>
            </a:r>
            <a:endParaRPr lang="en-US" sz="1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9" name="Slide Number Placeholder 8">
            <a:extLst>
              <a:ext uri="{FF2B5EF4-FFF2-40B4-BE49-F238E27FC236}">
                <a16:creationId xmlns:a16="http://schemas.microsoft.com/office/drawing/2014/main" id="{28DD7272-C3AA-4CDD-8D9D-5ADC578417DF}"/>
              </a:ext>
            </a:extLst>
          </p:cNvPr>
          <p:cNvSpPr>
            <a:spLocks noGrp="1"/>
          </p:cNvSpPr>
          <p:nvPr>
            <p:ph type="sldNum" sz="quarter" idx="12"/>
          </p:nvPr>
        </p:nvSpPr>
        <p:spPr/>
        <p:txBody>
          <a:bodyPr/>
          <a:lstStyle/>
          <a:p>
            <a:fld id="{1ED661A2-2098-4D07-872C-1E994603E9D3}" type="slidenum">
              <a:rPr lang="en-US" smtClean="0"/>
              <a:pPr/>
              <a:t>24</a:t>
            </a:fld>
            <a:endParaRPr lang="en-US" dirty="0"/>
          </a:p>
        </p:txBody>
      </p:sp>
    </p:spTree>
    <p:extLst>
      <p:ext uri="{BB962C8B-B14F-4D97-AF65-F5344CB8AC3E}">
        <p14:creationId xmlns:p14="http://schemas.microsoft.com/office/powerpoint/2010/main" val="281139366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667512"/>
          </a:xfrm>
        </p:spPr>
        <p:txBody>
          <a:bodyPr>
            <a:normAutofit/>
          </a:bodyPr>
          <a:lstStyle/>
          <a:p>
            <a:pPr algn="ctr"/>
            <a:r>
              <a:rPr lang="en-US" sz="3600" b="1" dirty="0"/>
              <a:t>Personnel Changes – Part Time </a:t>
            </a:r>
          </a:p>
        </p:txBody>
      </p:sp>
      <p:sp>
        <p:nvSpPr>
          <p:cNvPr id="5" name="Rectangle 3" descr="Rectangle: Click to edit Master text styles&#10;Second level&#10;Third level&#10;Fourth level&#10;Fifth level"/>
          <p:cNvSpPr txBox="1">
            <a:spLocks noChangeArrowheads="1"/>
          </p:cNvSpPr>
          <p:nvPr/>
        </p:nvSpPr>
        <p:spPr>
          <a:xfrm>
            <a:off x="152400" y="1828800"/>
            <a:ext cx="8686800" cy="5181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742950" lvl="2" indent="-342900" fontAlgn="auto">
              <a:spcAft>
                <a:spcPts val="0"/>
              </a:spcAft>
              <a:buClr>
                <a:schemeClr val="accent3">
                  <a:lumMod val="50000"/>
                </a:schemeClr>
              </a:buClr>
              <a:buSzPct val="120000"/>
              <a:buFont typeface="Wingdings" pitchFamily="2" charset="2"/>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1.525 FTE Part-time to Full-time positions</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Magistrate Court		.375	Constable</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County Clerk			.375	Administrative Assistant</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Finance			.375	Financial Analyst</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Sheriff			.400	Maintenance Technician</a:t>
            </a:r>
          </a:p>
          <a:p>
            <a:pPr marL="1131570" lvl="4" indent="0" fontAlgn="auto">
              <a:spcAft>
                <a:spcPts val="0"/>
              </a:spcAft>
              <a:buClr>
                <a:schemeClr val="accent3">
                  <a:lumMod val="50000"/>
                </a:schemeClr>
              </a:buClr>
              <a:buSzPct val="120000"/>
              <a:buNone/>
              <a:defRPr/>
            </a:pPr>
            <a:endParaRPr lang="en-US" sz="1800" dirty="0">
              <a:solidFill>
                <a:schemeClr val="bg2">
                  <a:lumMod val="50000"/>
                </a:schemeClr>
              </a:solidFill>
            </a:endParaRPr>
          </a:p>
          <a:p>
            <a:pPr marL="742950" lvl="2" indent="-342900" fontAlgn="auto">
              <a:spcAft>
                <a:spcPts val="0"/>
              </a:spcAft>
              <a:buClr>
                <a:schemeClr val="accent3">
                  <a:lumMod val="50000"/>
                </a:schemeClr>
              </a:buClr>
              <a:buSzPct val="120000"/>
              <a:buFont typeface="Wingdings" pitchFamily="2" charset="2"/>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1.25 FTE New Part-time positions</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Finance			.625	Accounting Technician</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Environmental </a:t>
            </a:r>
            <a:r>
              <a:rPr lang="en-US" sz="1900" dirty="0" err="1">
                <a:latin typeface="Open Sans Semibold" panose="020B0706030804020204" pitchFamily="34" charset="0"/>
                <a:ea typeface="Open Sans Semibold" panose="020B0706030804020204" pitchFamily="34" charset="0"/>
                <a:cs typeface="Open Sans Semibold" panose="020B0706030804020204" pitchFamily="34" charset="0"/>
              </a:rPr>
              <a:t>Mgmt</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.625	GIS Technician</a:t>
            </a:r>
          </a:p>
          <a:p>
            <a:pPr marL="1200150" lvl="4"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Sheriff			.125 	Bailiff (Fifth Judgeship)</a:t>
            </a:r>
          </a:p>
          <a:p>
            <a:pPr marL="393192" lvl="1" indent="0" fontAlgn="auto">
              <a:spcAft>
                <a:spcPts val="0"/>
              </a:spcAft>
              <a:buNone/>
              <a:defRPr/>
            </a:pPr>
            <a:endParaRPr lang="en-US" sz="1800" dirty="0">
              <a:solidFill>
                <a:schemeClr val="bg2">
                  <a:lumMod val="50000"/>
                </a:schemeClr>
              </a:solidFill>
            </a:endParaRPr>
          </a:p>
          <a:p>
            <a:pPr marL="742950" lvl="2" indent="-342900">
              <a:buClr>
                <a:schemeClr val="accent3">
                  <a:lumMod val="50000"/>
                </a:schemeClr>
              </a:buClr>
              <a:buSzPct val="120000"/>
              <a:buFont typeface="Wingdings" pitchFamily="2" charset="2"/>
              <a:buChar char="§"/>
              <a:defRPr/>
            </a:pPr>
            <a:r>
              <a:rPr lang="en-US" sz="1900" b="1" dirty="0">
                <a:latin typeface="Open Sans Semibold" panose="020B0706030804020204" pitchFamily="34" charset="0"/>
                <a:ea typeface="Open Sans Semibold" panose="020B0706030804020204" pitchFamily="34" charset="0"/>
                <a:cs typeface="Open Sans Semibold" panose="020B0706030804020204" pitchFamily="34" charset="0"/>
              </a:rPr>
              <a:t>(0.95) FTEs from County Extension to UGA Contract Employees</a:t>
            </a:r>
          </a:p>
          <a:p>
            <a:pPr lvl="1" fontAlgn="auto">
              <a:spcAft>
                <a:spcPts val="0"/>
              </a:spcAft>
              <a:defRPr/>
            </a:pPr>
            <a:endParaRPr lang="en-US" sz="1600" dirty="0">
              <a:solidFill>
                <a:schemeClr val="bg2">
                  <a:lumMod val="50000"/>
                </a:schemeClr>
              </a:solidFill>
            </a:endParaRPr>
          </a:p>
          <a:p>
            <a:pPr marL="393192" lvl="1" indent="0" fontAlgn="auto">
              <a:spcAft>
                <a:spcPts val="0"/>
              </a:spcAft>
              <a:buNone/>
              <a:defRPr/>
            </a:pP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Note:  Sheriff Bailiff is funded as part of the 5th Judgeship efforts but is not included in county headcount.</a:t>
            </a:r>
            <a:endParaRPr lang="en-US" sz="12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9" name="Slide Number Placeholder 8">
            <a:extLst>
              <a:ext uri="{FF2B5EF4-FFF2-40B4-BE49-F238E27FC236}">
                <a16:creationId xmlns:a16="http://schemas.microsoft.com/office/drawing/2014/main" id="{FF6AC806-6C77-4BC3-AC06-A5DE301EA025}"/>
              </a:ext>
            </a:extLst>
          </p:cNvPr>
          <p:cNvSpPr>
            <a:spLocks noGrp="1"/>
          </p:cNvSpPr>
          <p:nvPr>
            <p:ph type="sldNum" sz="quarter" idx="12"/>
          </p:nvPr>
        </p:nvSpPr>
        <p:spPr/>
        <p:txBody>
          <a:bodyPr/>
          <a:lstStyle/>
          <a:p>
            <a:fld id="{1ED661A2-2098-4D07-872C-1E994603E9D3}" type="slidenum">
              <a:rPr lang="en-US" smtClean="0"/>
              <a:pPr/>
              <a:t>25</a:t>
            </a:fld>
            <a:endParaRPr lang="en-US" dirty="0"/>
          </a:p>
        </p:txBody>
      </p:sp>
    </p:spTree>
    <p:extLst>
      <p:ext uri="{BB962C8B-B14F-4D97-AF65-F5344CB8AC3E}">
        <p14:creationId xmlns:p14="http://schemas.microsoft.com/office/powerpoint/2010/main" val="123968804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667512"/>
          </a:xfrm>
        </p:spPr>
        <p:txBody>
          <a:bodyPr>
            <a:normAutofit/>
          </a:bodyPr>
          <a:lstStyle/>
          <a:p>
            <a:pPr algn="ctr"/>
            <a:r>
              <a:rPr lang="en-US" sz="3600" b="1" dirty="0"/>
              <a:t>Personnel Changes - Reclassifications</a:t>
            </a:r>
          </a:p>
        </p:txBody>
      </p:sp>
      <p:sp>
        <p:nvSpPr>
          <p:cNvPr id="5" name="Rectangle 3" descr="Rectangle: Click to edit Master text styles&#10;Second level&#10;Third level&#10;Fourth level&#10;Fifth level"/>
          <p:cNvSpPr txBox="1">
            <a:spLocks noChangeArrowheads="1"/>
          </p:cNvSpPr>
          <p:nvPr/>
        </p:nvSpPr>
        <p:spPr>
          <a:xfrm>
            <a:off x="76200" y="1752600"/>
            <a:ext cx="8915400" cy="530720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57250" lvl="4" indent="0" fontAlgn="auto">
              <a:spcAft>
                <a:spcPts val="0"/>
              </a:spcAft>
              <a:buClr>
                <a:schemeClr val="accent3">
                  <a:lumMod val="50000"/>
                </a:schemeClr>
              </a:buClr>
              <a:buSzPct val="120000"/>
              <a:buNone/>
              <a:defRPr/>
            </a:pPr>
            <a:endParaRPr lang="en-US" sz="1900" baseline="300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fontAlgn="auto">
              <a:spcAft>
                <a:spcPts val="0"/>
              </a:spcAft>
              <a:buClr>
                <a:schemeClr val="accent3">
                  <a:lumMod val="50000"/>
                </a:schemeClr>
              </a:buClr>
              <a:buSzPct val="120000"/>
              <a:buFont typeface="Wingdings" pitchFamily="2" charset="2"/>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Personnel Job Reclassifications (Position Promotions):</a:t>
            </a:r>
            <a:br>
              <a:rPr lang="en-US" sz="1900" b="1"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017270" lvl="3" indent="-342900" fontAlgn="auto">
              <a:spcAft>
                <a:spcPts val="0"/>
              </a:spcAft>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Animal Control – Animal Control Officer to Sr. Animal Control Officer</a:t>
            </a:r>
          </a:p>
          <a:p>
            <a:pPr marL="1017270" lvl="3" indent="-342900">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Coroner – PT Coroner Assistant to PT Administrative Assistant</a:t>
            </a:r>
          </a:p>
          <a:p>
            <a:pPr marL="1017270" lvl="3" indent="-342900">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Accountability Court – DUI Court Coordinator to Accountability Court Coordinator</a:t>
            </a:r>
          </a:p>
          <a:p>
            <a:pPr marL="1017270" lvl="3" indent="-342900" fontAlgn="auto">
              <a:spcAft>
                <a:spcPts val="0"/>
              </a:spcAft>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Probate Court – Clerk of Probate Court to Chief Clerk of Probate Court</a:t>
            </a:r>
          </a:p>
          <a:p>
            <a:pPr marL="1017270" lvl="3" indent="-342900" fontAlgn="auto">
              <a:spcAft>
                <a:spcPts val="0"/>
              </a:spcAft>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Road Dept – Increase Seasonal Road Workers’ hourly rate</a:t>
            </a:r>
          </a:p>
          <a:p>
            <a:pPr marL="1017270" lvl="3" indent="-342900">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Sheriff (Jail) – Deputy Sheriff to Gang Investigator</a:t>
            </a:r>
          </a:p>
          <a:p>
            <a:pPr marL="1017270" lvl="3" indent="-342900" fontAlgn="auto">
              <a:spcAft>
                <a:spcPts val="0"/>
              </a:spcAft>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Water System</a:t>
            </a:r>
          </a:p>
          <a:p>
            <a:pPr marL="1291590" lvl="4" indent="-342900">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Customer Svc Rep. to Lead Customer Svc Rep.</a:t>
            </a:r>
          </a:p>
          <a:p>
            <a:pPr marL="1291590" lvl="4" indent="-342900">
              <a:buClr>
                <a:schemeClr val="accent3">
                  <a:lumMod val="50000"/>
                </a:schemeClr>
              </a:buClr>
              <a:buSzPct val="120000"/>
              <a:buFont typeface="Wingdings" pitchFamily="2" charset="2"/>
              <a:buChar char="§"/>
              <a:defRPr/>
            </a:pPr>
            <a:r>
              <a:rPr lang="en-US" sz="1800" dirty="0">
                <a:latin typeface="Open Sans Semibold" panose="020B0706030804020204" pitchFamily="34" charset="0"/>
                <a:ea typeface="Open Sans Semibold" panose="020B0706030804020204" pitchFamily="34" charset="0"/>
                <a:cs typeface="Open Sans Semibold" panose="020B0706030804020204" pitchFamily="34" charset="0"/>
              </a:rPr>
              <a:t>Plant Maintenance Worker to Assistant Maintenance Manager</a:t>
            </a:r>
          </a:p>
          <a:p>
            <a:pPr marL="1200150" lvl="3" indent="-342900" fontAlgn="auto">
              <a:spcAft>
                <a:spcPts val="0"/>
              </a:spcAft>
              <a:buClr>
                <a:schemeClr val="accent3">
                  <a:lumMod val="50000"/>
                </a:schemeClr>
              </a:buClr>
              <a:buSzPct val="120000"/>
              <a:buFont typeface="Wingdings" pitchFamily="2" charset="2"/>
              <a:buChar char="§"/>
              <a:defRPr/>
            </a:pPr>
            <a:endParaRPr lang="en-US" sz="1900" baseline="300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1474470" lvl="4" indent="-342900" fontAlgn="auto">
              <a:spcAft>
                <a:spcPts val="0"/>
              </a:spcAft>
              <a:buClr>
                <a:schemeClr val="accent3">
                  <a:lumMod val="50000"/>
                </a:schemeClr>
              </a:buClr>
              <a:buSzPct val="120000"/>
              <a:buFont typeface="Wingdings" pitchFamily="2" charset="2"/>
              <a:buChar char="§"/>
              <a:defRPr/>
            </a:pPr>
            <a:endParaRPr lang="en-US" sz="1900" baseline="30000" dirty="0">
              <a:solidFill>
                <a:schemeClr val="accent3">
                  <a:lumMod val="50000"/>
                </a:schemeClr>
              </a:solidFill>
            </a:endParaRPr>
          </a:p>
          <a:p>
            <a:pPr marL="1131570" lvl="4" indent="0" fontAlgn="auto">
              <a:spcAft>
                <a:spcPts val="0"/>
              </a:spcAft>
              <a:buClr>
                <a:schemeClr val="accent3">
                  <a:lumMod val="50000"/>
                </a:schemeClr>
              </a:buClr>
              <a:buSzPct val="120000"/>
              <a:buNone/>
              <a:defRPr/>
            </a:pPr>
            <a:r>
              <a:rPr lang="en-US" sz="1900" baseline="30000" dirty="0">
                <a:solidFill>
                  <a:schemeClr val="accent3">
                    <a:lumMod val="50000"/>
                  </a:schemeClr>
                </a:solidFill>
              </a:rPr>
              <a:t>		</a:t>
            </a:r>
            <a:endParaRPr lang="en-US" sz="1900" i="1" baseline="30000" dirty="0">
              <a:solidFill>
                <a:schemeClr val="accent3">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9" name="Slide Number Placeholder 8">
            <a:extLst>
              <a:ext uri="{FF2B5EF4-FFF2-40B4-BE49-F238E27FC236}">
                <a16:creationId xmlns:a16="http://schemas.microsoft.com/office/drawing/2014/main" id="{8608DA70-7F85-495D-ACDD-8B41649DB338}"/>
              </a:ext>
            </a:extLst>
          </p:cNvPr>
          <p:cNvSpPr>
            <a:spLocks noGrp="1"/>
          </p:cNvSpPr>
          <p:nvPr>
            <p:ph type="sldNum" sz="quarter" idx="12"/>
          </p:nvPr>
        </p:nvSpPr>
        <p:spPr/>
        <p:txBody>
          <a:bodyPr/>
          <a:lstStyle/>
          <a:p>
            <a:fld id="{1ED661A2-2098-4D07-872C-1E994603E9D3}" type="slidenum">
              <a:rPr lang="en-US" smtClean="0"/>
              <a:pPr/>
              <a:t>26</a:t>
            </a:fld>
            <a:endParaRPr lang="en-US" dirty="0"/>
          </a:p>
        </p:txBody>
      </p:sp>
    </p:spTree>
    <p:extLst>
      <p:ext uri="{BB962C8B-B14F-4D97-AF65-F5344CB8AC3E}">
        <p14:creationId xmlns:p14="http://schemas.microsoft.com/office/powerpoint/2010/main" val="112155411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09600"/>
            <a:ext cx="8229600" cy="667512"/>
          </a:xfrm>
        </p:spPr>
        <p:txBody>
          <a:bodyPr>
            <a:normAutofit/>
          </a:bodyPr>
          <a:lstStyle/>
          <a:p>
            <a:pPr algn="ctr"/>
            <a:r>
              <a:rPr lang="en-US" sz="3600" b="1" dirty="0"/>
              <a:t>Personnel Changes - Reclassifications</a:t>
            </a:r>
          </a:p>
        </p:txBody>
      </p:sp>
      <p:sp>
        <p:nvSpPr>
          <p:cNvPr id="5" name="Rectangle 3" descr="Rectangle: Click to edit Master text styles&#10;Second level&#10;Third level&#10;Fourth level&#10;Fifth level"/>
          <p:cNvSpPr txBox="1">
            <a:spLocks noChangeArrowheads="1"/>
          </p:cNvSpPr>
          <p:nvPr/>
        </p:nvSpPr>
        <p:spPr>
          <a:xfrm>
            <a:off x="431042" y="1828800"/>
            <a:ext cx="8686800" cy="5181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857250" lvl="4" indent="0" fontAlgn="auto">
              <a:spcAft>
                <a:spcPts val="0"/>
              </a:spcAft>
              <a:buClr>
                <a:schemeClr val="accent3">
                  <a:lumMod val="50000"/>
                </a:schemeClr>
              </a:buClr>
              <a:buSzPct val="120000"/>
              <a:buNone/>
              <a:defRPr/>
            </a:pPr>
            <a:endParaRPr lang="en-US" sz="1900" baseline="300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fontAlgn="auto">
              <a:spcAft>
                <a:spcPts val="0"/>
              </a:spcAft>
              <a:buClr>
                <a:schemeClr val="accent3">
                  <a:lumMod val="50000"/>
                </a:schemeClr>
              </a:buClr>
              <a:buSzPct val="120000"/>
              <a:buFont typeface="Wingdings" pitchFamily="2" charset="2"/>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Personnel Job Reclassifications (Certification Promotions):</a:t>
            </a:r>
            <a:br>
              <a:rPr lang="en-US" sz="1900" b="1"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017270" lvl="3"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Building Safety (4)</a:t>
            </a:r>
          </a:p>
          <a:p>
            <a:pPr marL="1291590" lvl="4"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(2) Inspector II to Inspector III</a:t>
            </a:r>
          </a:p>
          <a:p>
            <a:pPr marL="1291590" lvl="4"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Plans Examiner Certification</a:t>
            </a:r>
          </a:p>
          <a:p>
            <a:pPr marL="1291590" lvl="4"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Permit Technician Certification</a:t>
            </a:r>
          </a:p>
          <a:p>
            <a:pPr marL="1017270" lvl="3"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Tax Assessor – Appraiser II to Appraiser III (1)</a:t>
            </a:r>
          </a:p>
          <a:p>
            <a:pPr marL="1017270" lvl="3" indent="-342900" fontAlgn="auto">
              <a:spcAft>
                <a:spcPts val="0"/>
              </a:spcAft>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Water System (3)</a:t>
            </a:r>
          </a:p>
          <a:p>
            <a:pPr marL="1291590" lvl="4"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(2) Plant Operator III to Plant Operator II</a:t>
            </a:r>
          </a:p>
          <a:p>
            <a:pPr marL="1291590" lvl="4" indent="-342900">
              <a:buClr>
                <a:schemeClr val="accent3">
                  <a:lumMod val="50000"/>
                </a:schemeClr>
              </a:buClr>
              <a:buSzPct val="120000"/>
              <a:buFont typeface="Wingdings" pitchFamily="2" charset="2"/>
              <a:buChar char="§"/>
              <a:defRPr/>
            </a:pP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Plant Operator II to Plant Operator I</a:t>
            </a:r>
          </a:p>
          <a:p>
            <a:pPr marL="1200150" lvl="3" indent="-342900" fontAlgn="auto">
              <a:spcAft>
                <a:spcPts val="0"/>
              </a:spcAft>
              <a:buClr>
                <a:schemeClr val="accent3">
                  <a:lumMod val="50000"/>
                </a:schemeClr>
              </a:buClr>
              <a:buSzPct val="120000"/>
              <a:buFont typeface="Wingdings" pitchFamily="2" charset="2"/>
              <a:buChar char="§"/>
              <a:defRPr/>
            </a:pPr>
            <a:endParaRPr lang="en-US" sz="1900" baseline="300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1474470" lvl="4" indent="-342900" fontAlgn="auto">
              <a:spcAft>
                <a:spcPts val="0"/>
              </a:spcAft>
              <a:buClr>
                <a:schemeClr val="accent3">
                  <a:lumMod val="50000"/>
                </a:schemeClr>
              </a:buClr>
              <a:buSzPct val="120000"/>
              <a:buFont typeface="Wingdings" pitchFamily="2" charset="2"/>
              <a:buChar char="§"/>
              <a:defRPr/>
            </a:pPr>
            <a:endParaRPr lang="en-US" sz="1900" baseline="30000" dirty="0">
              <a:solidFill>
                <a:schemeClr val="accent3">
                  <a:lumMod val="50000"/>
                </a:schemeClr>
              </a:solidFill>
            </a:endParaRPr>
          </a:p>
          <a:p>
            <a:pPr marL="1131570" lvl="4" indent="0" fontAlgn="auto">
              <a:spcAft>
                <a:spcPts val="0"/>
              </a:spcAft>
              <a:buClr>
                <a:schemeClr val="accent3">
                  <a:lumMod val="50000"/>
                </a:schemeClr>
              </a:buClr>
              <a:buSzPct val="120000"/>
              <a:buNone/>
              <a:defRPr/>
            </a:pPr>
            <a:r>
              <a:rPr lang="en-US" sz="1900" baseline="30000" dirty="0">
                <a:solidFill>
                  <a:schemeClr val="accent3">
                    <a:lumMod val="50000"/>
                  </a:schemeClr>
                </a:solidFill>
              </a:rPr>
              <a:t>		</a:t>
            </a:r>
            <a:endParaRPr lang="en-US" sz="1900" i="1" baseline="30000" dirty="0">
              <a:solidFill>
                <a:schemeClr val="accent3">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9" name="Slide Number Placeholder 8">
            <a:extLst>
              <a:ext uri="{FF2B5EF4-FFF2-40B4-BE49-F238E27FC236}">
                <a16:creationId xmlns:a16="http://schemas.microsoft.com/office/drawing/2014/main" id="{A6577F05-1BD5-44A7-96B1-38203AADBC52}"/>
              </a:ext>
            </a:extLst>
          </p:cNvPr>
          <p:cNvSpPr>
            <a:spLocks noGrp="1"/>
          </p:cNvSpPr>
          <p:nvPr>
            <p:ph type="sldNum" sz="quarter" idx="12"/>
          </p:nvPr>
        </p:nvSpPr>
        <p:spPr/>
        <p:txBody>
          <a:bodyPr/>
          <a:lstStyle/>
          <a:p>
            <a:fld id="{1ED661A2-2098-4D07-872C-1E994603E9D3}" type="slidenum">
              <a:rPr lang="en-US" smtClean="0"/>
              <a:pPr/>
              <a:t>27</a:t>
            </a:fld>
            <a:endParaRPr lang="en-US" dirty="0"/>
          </a:p>
        </p:txBody>
      </p:sp>
    </p:spTree>
    <p:extLst>
      <p:ext uri="{BB962C8B-B14F-4D97-AF65-F5344CB8AC3E}">
        <p14:creationId xmlns:p14="http://schemas.microsoft.com/office/powerpoint/2010/main" val="101689899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2020" y="2627282"/>
            <a:ext cx="7772400" cy="3962400"/>
          </a:xfrm>
        </p:spPr>
        <p:txBody>
          <a:bodyPr>
            <a:normAutofit/>
          </a:bodyPr>
          <a:lstStyle/>
          <a:p>
            <a:r>
              <a:rPr lang="en-US" sz="5000" dirty="0"/>
              <a:t>Fayette County, Georgia</a:t>
            </a:r>
            <a:br>
              <a:rPr lang="en-US" sz="5000" dirty="0">
                <a:latin typeface="Georgia" pitchFamily="18" charset="0"/>
              </a:rPr>
            </a:br>
            <a:br>
              <a:rPr lang="en-US" sz="5000" dirty="0">
                <a:latin typeface="Georgia" pitchFamily="18" charset="0"/>
              </a:rPr>
            </a:br>
            <a:r>
              <a:rPr lang="en-US" sz="2800" dirty="0">
                <a:latin typeface="Open Sans" panose="020B0606030504020204" pitchFamily="34" charset="0"/>
                <a:ea typeface="Open Sans" panose="020B0606030504020204" pitchFamily="34" charset="0"/>
                <a:cs typeface="Open Sans" panose="020B0606030504020204" pitchFamily="34" charset="0"/>
              </a:rPr>
              <a:t>Commission Discussions - Not Included Budget</a:t>
            </a:r>
            <a:br>
              <a:rPr lang="en-US" sz="4400" dirty="0">
                <a:latin typeface="Open Sans" panose="020B0606030504020204" pitchFamily="34" charset="0"/>
                <a:ea typeface="Open Sans" panose="020B0606030504020204" pitchFamily="34" charset="0"/>
                <a:cs typeface="Open Sans" panose="020B0606030504020204" pitchFamily="34" charset="0"/>
              </a:rPr>
            </a:br>
            <a:br>
              <a:rPr lang="en-US" sz="5000" dirty="0">
                <a:latin typeface="Georgia" pitchFamily="18" charset="0"/>
              </a:rPr>
            </a:br>
            <a:endParaRPr lang="en-US" sz="5000" dirty="0">
              <a:latin typeface="Georgia" pitchFamily="18" charset="0"/>
            </a:endParaRPr>
          </a:p>
        </p:txBody>
      </p:sp>
    </p:spTree>
    <p:extLst>
      <p:ext uri="{BB962C8B-B14F-4D97-AF65-F5344CB8AC3E}">
        <p14:creationId xmlns:p14="http://schemas.microsoft.com/office/powerpoint/2010/main" val="3600337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602776"/>
            <a:ext cx="9117842" cy="762000"/>
          </a:xfrm>
        </p:spPr>
        <p:txBody>
          <a:bodyPr>
            <a:noAutofit/>
          </a:bodyPr>
          <a:lstStyle/>
          <a:p>
            <a:pPr algn="ctr"/>
            <a:r>
              <a:rPr lang="en-US" sz="3000" b="1" dirty="0"/>
              <a:t>Commission Discussions – Not Included in Budget</a:t>
            </a:r>
          </a:p>
        </p:txBody>
      </p:sp>
      <p:sp>
        <p:nvSpPr>
          <p:cNvPr id="83971" name="Rectangle 3" descr="Rectangle: Click to edit Master text styles&#10;Second level&#10;Third level&#10;Fourth level&#10;Fifth level"/>
          <p:cNvSpPr>
            <a:spLocks noGrp="1" noChangeArrowheads="1"/>
          </p:cNvSpPr>
          <p:nvPr>
            <p:ph idx="1"/>
          </p:nvPr>
        </p:nvSpPr>
        <p:spPr>
          <a:xfrm>
            <a:off x="139321" y="1395948"/>
            <a:ext cx="8839200" cy="5309651"/>
          </a:xfrm>
        </p:spPr>
        <p:txBody>
          <a:bodyPr>
            <a:normAutofit fontScale="25000" lnSpcReduction="20000"/>
          </a:bodyPr>
          <a:lstStyle/>
          <a:p>
            <a:pPr marL="384048" lvl="2" indent="0">
              <a:buClr>
                <a:schemeClr val="accent3">
                  <a:lumMod val="50000"/>
                </a:schemeClr>
              </a:buClr>
              <a:buNone/>
              <a:defRPr/>
            </a:pPr>
            <a:endPar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384048" lvl="2" indent="0">
              <a:buClr>
                <a:schemeClr val="accent3">
                  <a:lumMod val="50000"/>
                </a:schemeClr>
              </a:buClr>
              <a:buNone/>
              <a:defRPr/>
            </a:pPr>
            <a:endParaRPr lang="en-US" sz="8000" dirty="0">
              <a:latin typeface="Open Sans" panose="020B0606030504020204" pitchFamily="34" charset="0"/>
              <a:ea typeface="Open Sans" panose="020B0606030504020204" pitchFamily="34" charset="0"/>
              <a:cs typeface="Open Sans" panose="020B0606030504020204" pitchFamily="34" charset="0"/>
            </a:endParaRPr>
          </a:p>
          <a:p>
            <a:pPr lvl="2">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Salary / Supplement</a:t>
            </a:r>
          </a:p>
          <a:p>
            <a:pPr lvl="3">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Superior Court Judges Supplement $7,000 (Max $50,000)</a:t>
            </a:r>
          </a:p>
          <a:p>
            <a:pPr lvl="4">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Griffin Judicial Circuit Court Allocation </a:t>
            </a:r>
          </a:p>
          <a:p>
            <a:pPr lvl="4">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State Court Judge</a:t>
            </a:r>
          </a:p>
          <a:p>
            <a:pPr lvl="4">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State Court Solicitor </a:t>
            </a:r>
          </a:p>
          <a:p>
            <a:pPr lvl="4">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Constitutional Officers (Clerk Superior Court, Sheriff, Tax Commissioner, Probate Judge)</a:t>
            </a:r>
          </a:p>
          <a:p>
            <a:pPr lvl="3">
              <a:buClr>
                <a:schemeClr val="accent3">
                  <a:lumMod val="50000"/>
                </a:schemeClr>
              </a:buClr>
              <a:defRPr/>
            </a:pPr>
            <a:r>
              <a:rPr lang="en-US" sz="7600" b="1" dirty="0">
                <a:latin typeface="Open Sans Extrabold" panose="020B0906030804020204" pitchFamily="34" charset="0"/>
                <a:ea typeface="Open Sans Extrabold" panose="020B0906030804020204" pitchFamily="34" charset="0"/>
                <a:cs typeface="Open Sans Extrabold" panose="020B0906030804020204" pitchFamily="34" charset="0"/>
              </a:rPr>
              <a:t>Total impact of $48,223 (Slide #30 Detail)</a:t>
            </a:r>
          </a:p>
          <a:p>
            <a:pPr lvl="3">
              <a:buClr>
                <a:schemeClr val="accent3">
                  <a:lumMod val="50000"/>
                </a:schemeClr>
              </a:buClr>
              <a:defRPr/>
            </a:pPr>
            <a:endParaRPr lang="en-US" sz="7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3">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District Attorney Supplement </a:t>
            </a:r>
            <a:r>
              <a:rPr lang="en-US" sz="7600" dirty="0">
                <a:latin typeface="Open Sans Extrabold" panose="020B0906030804020204" pitchFamily="34" charset="0"/>
                <a:ea typeface="Open Sans Extrabold" panose="020B0906030804020204" pitchFamily="34" charset="0"/>
                <a:cs typeface="Open Sans Extrabold" panose="020B0906030804020204" pitchFamily="34" charset="0"/>
              </a:rPr>
              <a:t>$4,400 </a:t>
            </a: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(Circuit Share)</a:t>
            </a:r>
          </a:p>
          <a:p>
            <a:pPr lvl="3">
              <a:buClr>
                <a:schemeClr val="accent3">
                  <a:lumMod val="50000"/>
                </a:schemeClr>
              </a:buClr>
              <a:defRPr/>
            </a:pPr>
            <a:endParaRPr lang="en-US" sz="7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3">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Juvenile Court Judges’ Supplement </a:t>
            </a:r>
            <a:r>
              <a:rPr lang="en-US" sz="7600" dirty="0">
                <a:latin typeface="Open Sans Extrabold" panose="020B0906030804020204" pitchFamily="34" charset="0"/>
                <a:ea typeface="Open Sans Extrabold" panose="020B0906030804020204" pitchFamily="34" charset="0"/>
                <a:cs typeface="Open Sans Extrabold" panose="020B0906030804020204" pitchFamily="34" charset="0"/>
              </a:rPr>
              <a:t>$9,136 </a:t>
            </a: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(Circuit Share)</a:t>
            </a:r>
          </a:p>
          <a:p>
            <a:pPr lvl="4">
              <a:buClr>
                <a:schemeClr val="accent3">
                  <a:lumMod val="50000"/>
                </a:schemeClr>
              </a:buClr>
              <a:defRPr/>
            </a:pPr>
            <a:r>
              <a:rPr lang="en-US" sz="7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Two Juvenile Court Judges</a:t>
            </a:r>
            <a:br>
              <a:rPr lang="en-US" sz="76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br>
            <a:endParaRPr lang="en-US" sz="7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3">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Magistrate Court Judges </a:t>
            </a:r>
            <a:r>
              <a:rPr lang="en-US" sz="7600" dirty="0">
                <a:latin typeface="Open Sans Extrabold" panose="020B0906030804020204" pitchFamily="34" charset="0"/>
                <a:ea typeface="Open Sans Extrabold" panose="020B0906030804020204" pitchFamily="34" charset="0"/>
                <a:cs typeface="Open Sans Extrabold" panose="020B0906030804020204" pitchFamily="34" charset="0"/>
              </a:rPr>
              <a:t>$3,699 </a:t>
            </a: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(Circuit Share)</a:t>
            </a:r>
          </a:p>
          <a:p>
            <a:pPr lvl="4">
              <a:buClr>
                <a:schemeClr val="accent3">
                  <a:lumMod val="50000"/>
                </a:schemeClr>
              </a:buClr>
              <a:defRPr/>
            </a:pPr>
            <a: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t>Chief Magistrate &amp; Three Magistrates Part-time</a:t>
            </a:r>
            <a:br>
              <a:rPr lang="en-US" sz="76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7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566928" lvl="3" indent="0">
              <a:buClr>
                <a:schemeClr val="accent3">
                  <a:lumMod val="50000"/>
                </a:schemeClr>
              </a:buClr>
              <a:buNone/>
              <a:defRPr/>
            </a:pPr>
            <a:br>
              <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lvl="3">
              <a:buClr>
                <a:schemeClr val="accent3">
                  <a:lumMod val="50000"/>
                </a:schemeClr>
              </a:buClr>
              <a:defRPr/>
            </a:pPr>
            <a:endParaRPr lang="en-US" sz="1800" dirty="0"/>
          </a:p>
          <a:p>
            <a:pPr lvl="2">
              <a:buClr>
                <a:schemeClr val="accent3">
                  <a:lumMod val="50000"/>
                </a:schemeClr>
              </a:buClr>
              <a:defRPr/>
            </a:pPr>
            <a:endParaRPr lang="en-US" sz="1700" dirty="0"/>
          </a:p>
          <a:p>
            <a:pPr lvl="2">
              <a:buClr>
                <a:schemeClr val="accent3">
                  <a:lumMod val="50000"/>
                </a:schemeClr>
              </a:buClr>
              <a:defRPr/>
            </a:pPr>
            <a:endParaRPr lang="en-US" sz="2500" dirty="0"/>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A6CF29F8-A859-4847-AC44-DEBE4ABF141F}"/>
              </a:ext>
            </a:extLst>
          </p:cNvPr>
          <p:cNvSpPr>
            <a:spLocks noGrp="1"/>
          </p:cNvSpPr>
          <p:nvPr>
            <p:ph type="sldNum" sz="quarter" idx="12"/>
          </p:nvPr>
        </p:nvSpPr>
        <p:spPr/>
        <p:txBody>
          <a:bodyPr/>
          <a:lstStyle/>
          <a:p>
            <a:fld id="{1ED661A2-2098-4D07-872C-1E994603E9D3}" type="slidenum">
              <a:rPr lang="en-US" smtClean="0"/>
              <a:pPr/>
              <a:t>29</a:t>
            </a:fld>
            <a:endParaRPr lang="en-US" dirty="0"/>
          </a:p>
        </p:txBody>
      </p:sp>
    </p:spTree>
    <p:extLst>
      <p:ext uri="{BB962C8B-B14F-4D97-AF65-F5344CB8AC3E}">
        <p14:creationId xmlns:p14="http://schemas.microsoft.com/office/powerpoint/2010/main" val="365100127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animEffect transition="in" filter="fade">
                                      <p:cBhvr>
                                        <p:cTn id="7" dur="500"/>
                                        <p:tgtEl>
                                          <p:spTgt spid="839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1">
                                            <p:txEl>
                                              <p:pRg st="3" end="3"/>
                                            </p:txEl>
                                          </p:spTgt>
                                        </p:tgtEl>
                                        <p:attrNameLst>
                                          <p:attrName>style.visibility</p:attrName>
                                        </p:attrNameLst>
                                      </p:cBhvr>
                                      <p:to>
                                        <p:strVal val="visible"/>
                                      </p:to>
                                    </p:set>
                                    <p:animEffect transition="in" filter="fade">
                                      <p:cBhvr>
                                        <p:cTn id="12" dur="500"/>
                                        <p:tgtEl>
                                          <p:spTgt spid="839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971">
                                            <p:txEl>
                                              <p:pRg st="16" end="16"/>
                                            </p:txEl>
                                          </p:spTgt>
                                        </p:tgtEl>
                                        <p:attrNameLst>
                                          <p:attrName>style.visibility</p:attrName>
                                        </p:attrNameLst>
                                      </p:cBhvr>
                                      <p:to>
                                        <p:strVal val="visible"/>
                                      </p:to>
                                    </p:set>
                                    <p:animEffect transition="in" filter="fade">
                                      <p:cBhvr>
                                        <p:cTn id="17" dur="500"/>
                                        <p:tgtEl>
                                          <p:spTgt spid="83971">
                                            <p:txEl>
                                              <p:pRg st="16" end="1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971">
                                            <p:txEl>
                                              <p:pRg st="4" end="4"/>
                                            </p:txEl>
                                          </p:spTgt>
                                        </p:tgtEl>
                                        <p:attrNameLst>
                                          <p:attrName>style.visibility</p:attrName>
                                        </p:attrNameLst>
                                      </p:cBhvr>
                                      <p:to>
                                        <p:strVal val="visible"/>
                                      </p:to>
                                    </p:set>
                                    <p:animEffect transition="in" filter="fade">
                                      <p:cBhvr>
                                        <p:cTn id="22" dur="500"/>
                                        <p:tgtEl>
                                          <p:spTgt spid="839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3971">
                                            <p:txEl>
                                              <p:pRg st="5" end="5"/>
                                            </p:txEl>
                                          </p:spTgt>
                                        </p:tgtEl>
                                        <p:attrNameLst>
                                          <p:attrName>style.visibility</p:attrName>
                                        </p:attrNameLst>
                                      </p:cBhvr>
                                      <p:to>
                                        <p:strVal val="visible"/>
                                      </p:to>
                                    </p:set>
                                    <p:animEffect transition="in" filter="fade">
                                      <p:cBhvr>
                                        <p:cTn id="27" dur="500"/>
                                        <p:tgtEl>
                                          <p:spTgt spid="839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3971">
                                            <p:txEl>
                                              <p:pRg st="6" end="6"/>
                                            </p:txEl>
                                          </p:spTgt>
                                        </p:tgtEl>
                                        <p:attrNameLst>
                                          <p:attrName>style.visibility</p:attrName>
                                        </p:attrNameLst>
                                      </p:cBhvr>
                                      <p:to>
                                        <p:strVal val="visible"/>
                                      </p:to>
                                    </p:set>
                                    <p:animEffect transition="in" filter="fade">
                                      <p:cBhvr>
                                        <p:cTn id="32" dur="500"/>
                                        <p:tgtEl>
                                          <p:spTgt spid="839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3971">
                                            <p:txEl>
                                              <p:pRg st="7" end="7"/>
                                            </p:txEl>
                                          </p:spTgt>
                                        </p:tgtEl>
                                        <p:attrNameLst>
                                          <p:attrName>style.visibility</p:attrName>
                                        </p:attrNameLst>
                                      </p:cBhvr>
                                      <p:to>
                                        <p:strVal val="visible"/>
                                      </p:to>
                                    </p:set>
                                    <p:animEffect transition="in" filter="fade">
                                      <p:cBhvr>
                                        <p:cTn id="37" dur="500"/>
                                        <p:tgtEl>
                                          <p:spTgt spid="839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3971">
                                            <p:txEl>
                                              <p:pRg st="8" end="8"/>
                                            </p:txEl>
                                          </p:spTgt>
                                        </p:tgtEl>
                                        <p:attrNameLst>
                                          <p:attrName>style.visibility</p:attrName>
                                        </p:attrNameLst>
                                      </p:cBhvr>
                                      <p:to>
                                        <p:strVal val="visible"/>
                                      </p:to>
                                    </p:set>
                                    <p:animEffect transition="in" filter="fade">
                                      <p:cBhvr>
                                        <p:cTn id="42" dur="500"/>
                                        <p:tgtEl>
                                          <p:spTgt spid="839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3971">
                                            <p:txEl>
                                              <p:pRg st="10" end="10"/>
                                            </p:txEl>
                                          </p:spTgt>
                                        </p:tgtEl>
                                        <p:attrNameLst>
                                          <p:attrName>style.visibility</p:attrName>
                                        </p:attrNameLst>
                                      </p:cBhvr>
                                      <p:to>
                                        <p:strVal val="visible"/>
                                      </p:to>
                                    </p:set>
                                    <p:animEffect transition="in" filter="fade">
                                      <p:cBhvr>
                                        <p:cTn id="47" dur="500"/>
                                        <p:tgtEl>
                                          <p:spTgt spid="8397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3971">
                                            <p:txEl>
                                              <p:pRg st="12" end="12"/>
                                            </p:txEl>
                                          </p:spTgt>
                                        </p:tgtEl>
                                        <p:attrNameLst>
                                          <p:attrName>style.visibility</p:attrName>
                                        </p:attrNameLst>
                                      </p:cBhvr>
                                      <p:to>
                                        <p:strVal val="visible"/>
                                      </p:to>
                                    </p:set>
                                    <p:animEffect transition="in" filter="fade">
                                      <p:cBhvr>
                                        <p:cTn id="52" dur="500"/>
                                        <p:tgtEl>
                                          <p:spTgt spid="83971">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3971">
                                            <p:txEl>
                                              <p:pRg st="13" end="13"/>
                                            </p:txEl>
                                          </p:spTgt>
                                        </p:tgtEl>
                                        <p:attrNameLst>
                                          <p:attrName>style.visibility</p:attrName>
                                        </p:attrNameLst>
                                      </p:cBhvr>
                                      <p:to>
                                        <p:strVal val="visible"/>
                                      </p:to>
                                    </p:set>
                                    <p:animEffect transition="in" filter="fade">
                                      <p:cBhvr>
                                        <p:cTn id="57" dur="500"/>
                                        <p:tgtEl>
                                          <p:spTgt spid="83971">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3971">
                                            <p:txEl>
                                              <p:pRg st="14" end="14"/>
                                            </p:txEl>
                                          </p:spTgt>
                                        </p:tgtEl>
                                        <p:attrNameLst>
                                          <p:attrName>style.visibility</p:attrName>
                                        </p:attrNameLst>
                                      </p:cBhvr>
                                      <p:to>
                                        <p:strVal val="visible"/>
                                      </p:to>
                                    </p:set>
                                    <p:animEffect transition="in" filter="fade">
                                      <p:cBhvr>
                                        <p:cTn id="62" dur="500"/>
                                        <p:tgtEl>
                                          <p:spTgt spid="83971">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3971">
                                            <p:txEl>
                                              <p:pRg st="15" end="15"/>
                                            </p:txEl>
                                          </p:spTgt>
                                        </p:tgtEl>
                                        <p:attrNameLst>
                                          <p:attrName>style.visibility</p:attrName>
                                        </p:attrNameLst>
                                      </p:cBhvr>
                                      <p:to>
                                        <p:strVal val="visible"/>
                                      </p:to>
                                    </p:set>
                                    <p:animEffect transition="in" filter="fade">
                                      <p:cBhvr>
                                        <p:cTn id="67" dur="500"/>
                                        <p:tgtEl>
                                          <p:spTgt spid="83971">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06314"/>
            <a:ext cx="8344930" cy="656702"/>
          </a:xfrm>
        </p:spPr>
        <p:txBody>
          <a:bodyPr>
            <a:noAutofit/>
          </a:bodyPr>
          <a:lstStyle/>
          <a:p>
            <a:pPr algn="ctr"/>
            <a:r>
              <a:rPr lang="en-US" b="1" dirty="0">
                <a:solidFill>
                  <a:schemeClr val="tx1"/>
                </a:solidFill>
              </a:rPr>
              <a:t>Budget Principles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D293679-4AF5-4AF6-BB29-AD239DEE2666}"/>
              </a:ext>
            </a:extLst>
          </p:cNvPr>
          <p:cNvSpPr/>
          <p:nvPr/>
        </p:nvSpPr>
        <p:spPr>
          <a:xfrm>
            <a:off x="2286000" y="-62858377"/>
            <a:ext cx="4572000" cy="4662815"/>
          </a:xfrm>
          <a:prstGeom prst="rect">
            <a:avLst/>
          </a:prstGeom>
        </p:spPr>
        <p:txBody>
          <a:bodyPr>
            <a:spAutoFit/>
          </a:bodyPr>
          <a:lstStyle/>
          <a:p>
            <a:pPr marL="400050" lvl="2" indent="0">
              <a:buClr>
                <a:schemeClr val="accent3">
                  <a:lumMod val="50000"/>
                </a:schemeClr>
              </a:buClr>
              <a:buSzPct val="120000"/>
              <a:buNone/>
              <a:defRPr/>
            </a:pPr>
            <a:r>
              <a:rPr lang="en-US" sz="1100" b="1" dirty="0">
                <a:solidFill>
                  <a:schemeClr val="accent3">
                    <a:lumMod val="50000"/>
                  </a:schemeClr>
                </a:solidFill>
              </a:rPr>
              <a:t>Survey State and Local Government Economic Trends:</a:t>
            </a:r>
            <a:br>
              <a:rPr lang="en-US" sz="1100" dirty="0">
                <a:solidFill>
                  <a:schemeClr val="accent3">
                    <a:lumMod val="50000"/>
                  </a:schemeClr>
                </a:solidFill>
              </a:rPr>
            </a:br>
            <a:endParaRPr lang="en-US" sz="1100" dirty="0">
              <a:solidFill>
                <a:schemeClr val="accent3">
                  <a:lumMod val="50000"/>
                </a:schemeClr>
              </a:solidFill>
            </a:endParaRP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2017 showed a personal income increase of 3.8% and a cost of living adjustment  of +2.0%.</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New housing starts are up 10.0% state-wide for 2018 to-date.</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new housing starts have increased 4.4% over the last two years.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unemployment rate dropped from 4.1% in 2017 to 3.6% in 2018.</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74.0% of state and local governments hired new employees over the past year.  </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Governments continue to have difficulty recruiting and retaining personnel for positions in Law Enforcement, Information Technology, and Engineering.</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51.0% of governments have made changes to health benefits over the past year.  These changes include shifting of costs to employees/retirees, implementation of wellness programs and shifting employees to high deductible plans with a health savings account.</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Organizations are increasingly offering flexible work practices such as flexible schedules (i.e. 4 days, 10 hours), flexible work hours and regular telework for eligible positions.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Recruitment/retention of qualified personnel, staff development and leadership development were ranked highest in importance for state and local governments.</a:t>
            </a:r>
          </a:p>
          <a:p>
            <a:pPr marL="393192" lvl="1" indent="0">
              <a:buClr>
                <a:schemeClr val="accent3">
                  <a:lumMod val="50000"/>
                </a:schemeClr>
              </a:buClr>
              <a:buNone/>
              <a:defRPr/>
            </a:pPr>
            <a:endParaRPr lang="en-US" sz="1100" dirty="0">
              <a:solidFill>
                <a:schemeClr val="accent3">
                  <a:lumMod val="50000"/>
                </a:schemeClr>
              </a:solidFill>
            </a:endParaRPr>
          </a:p>
          <a:p>
            <a:pPr lvl="2">
              <a:buClr>
                <a:schemeClr val="accent3">
                  <a:lumMod val="50000"/>
                </a:schemeClr>
              </a:buClr>
              <a:buFont typeface="Arial" panose="020B0604020202020204" pitchFamily="34" charset="0"/>
              <a:buChar char="•"/>
              <a:defRPr/>
            </a:pPr>
            <a:r>
              <a:rPr lang="en-US" sz="1100" dirty="0">
                <a:solidFill>
                  <a:schemeClr val="accent3">
                    <a:lumMod val="50000"/>
                  </a:schemeClr>
                </a:solidFill>
              </a:rPr>
              <a:t>Source(s): U.S. Census, Bureau of Labor Statistics, Center for State and Local Government</a:t>
            </a:r>
          </a:p>
        </p:txBody>
      </p:sp>
      <p:sp>
        <p:nvSpPr>
          <p:cNvPr id="6" name="Rectangle 3" descr="Rectangle: Click to edit Master text styles&#10;Second level&#10;Third level&#10;Fourth level&#10;Fifth level">
            <a:extLst>
              <a:ext uri="{FF2B5EF4-FFF2-40B4-BE49-F238E27FC236}">
                <a16:creationId xmlns:a16="http://schemas.microsoft.com/office/drawing/2014/main" id="{116B1482-752B-4C8F-AED4-51E561213D3C}"/>
              </a:ext>
            </a:extLst>
          </p:cNvPr>
          <p:cNvSpPr txBox="1">
            <a:spLocks noChangeArrowheads="1"/>
          </p:cNvSpPr>
          <p:nvPr/>
        </p:nvSpPr>
        <p:spPr>
          <a:xfrm>
            <a:off x="152400" y="1524000"/>
            <a:ext cx="8763000" cy="47276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Libre Baskerville" panose="02000000000000000000" pitchFamily="2"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Libre Baskerville" panose="02000000000000000000" pitchFamily="2"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Libre Baskerville" panose="02000000000000000000" pitchFamily="2"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Libre Baskerville" panose="02000000000000000000" pitchFamily="2"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Libre Baskerville" panose="02000000000000000000" pitchFamily="2"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Wingdings" pitchFamily="2" charset="2"/>
              <a:buNone/>
              <a:defRPr/>
            </a:pPr>
            <a:endParaRPr lang="en-US" dirty="0">
              <a:solidFill>
                <a:schemeClr val="bg2">
                  <a:lumMod val="50000"/>
                </a:schemeClr>
              </a:solidFill>
            </a:endParaRPr>
          </a:p>
          <a:p>
            <a:pPr lvl="1">
              <a:buClr>
                <a:schemeClr val="accent3">
                  <a:lumMod val="50000"/>
                </a:schemeClr>
              </a:buClr>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Revenues are conservatively projected based on an objective, analytical process of detailed trending.</a:t>
            </a:r>
          </a:p>
          <a:p>
            <a:pPr lvl="1">
              <a:buClr>
                <a:schemeClr val="accent3">
                  <a:lumMod val="50000"/>
                </a:schemeClr>
              </a:buClr>
              <a:defRPr/>
            </a:pPr>
            <a:endPar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One-time revenues are not used to fund current expenditures; thus avoiding pursuing short-term benefits at the risk of creating future funding issues.</a:t>
            </a:r>
          </a:p>
          <a:p>
            <a:pPr lvl="1">
              <a:buClr>
                <a:schemeClr val="accent3">
                  <a:lumMod val="50000"/>
                </a:schemeClr>
              </a:buClr>
              <a:defRPr/>
            </a:pPr>
            <a:endPar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Only current revenues are used to pay current expenditures so there is not a “built-in increase” for ongoing expenditures.</a:t>
            </a:r>
          </a:p>
          <a:p>
            <a:pPr lvl="1">
              <a:buClr>
                <a:schemeClr val="accent3">
                  <a:lumMod val="50000"/>
                </a:schemeClr>
              </a:buClr>
              <a:defRPr/>
            </a:pPr>
            <a:endPar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There is a budgetary link between capital and operating budgets to identify and determine if ongoing expenses can be funded through the operating budget before the project is placed into service</a:t>
            </a:r>
            <a:r>
              <a:rPr lang="en-US" sz="2000" spc="-50" dirty="0">
                <a:latin typeface="Open Sans" panose="020B0606030504020204" pitchFamily="34" charset="0"/>
                <a:ea typeface="Open Sans" panose="020B0606030504020204" pitchFamily="34" charset="0"/>
                <a:cs typeface="Open Sans" panose="020B0606030504020204" pitchFamily="34" charset="0"/>
              </a:rPr>
              <a:t>. </a:t>
            </a:r>
          </a:p>
          <a:p>
            <a:pPr lvl="1">
              <a:buClr>
                <a:schemeClr val="accent3">
                  <a:lumMod val="50000"/>
                </a:schemeClr>
              </a:buClr>
              <a:defRPr/>
            </a:pPr>
            <a:endParaRPr lang="en-US" sz="2000" dirty="0">
              <a:solidFill>
                <a:schemeClr val="accent3">
                  <a:lumMod val="50000"/>
                </a:schemeClr>
              </a:solidFill>
            </a:endParaRPr>
          </a:p>
          <a:p>
            <a:pPr lvl="1">
              <a:defRPr/>
            </a:pPr>
            <a:endParaRPr lang="en-US" sz="2000" dirty="0">
              <a:solidFill>
                <a:schemeClr val="bg2">
                  <a:lumMod val="50000"/>
                </a:schemeClr>
              </a:solidFill>
            </a:endParaRPr>
          </a:p>
          <a:p>
            <a:pPr lvl="1">
              <a:defRPr/>
            </a:pPr>
            <a:endParaRPr lang="en-US" sz="2000" dirty="0">
              <a:solidFill>
                <a:schemeClr val="bg2">
                  <a:lumMod val="50000"/>
                </a:schemeClr>
              </a:solidFill>
            </a:endParaRPr>
          </a:p>
          <a:p>
            <a:pPr lvl="1">
              <a:defRPr/>
            </a:pPr>
            <a:endParaRPr lang="en-US" dirty="0">
              <a:solidFill>
                <a:schemeClr val="bg2">
                  <a:lumMod val="50000"/>
                </a:schemeClr>
              </a:solidFill>
            </a:endParaRPr>
          </a:p>
          <a:p>
            <a:pPr lvl="1">
              <a:defRPr/>
            </a:pPr>
            <a:endParaRPr lang="en-US" dirty="0">
              <a:solidFill>
                <a:schemeClr val="bg2">
                  <a:lumMod val="50000"/>
                </a:schemeClr>
              </a:solidFill>
            </a:endParaRPr>
          </a:p>
          <a:p>
            <a:pPr lvl="1">
              <a:defRPr/>
            </a:pPr>
            <a:endParaRPr lang="en-US" dirty="0">
              <a:solidFill>
                <a:schemeClr val="bg2">
                  <a:lumMod val="50000"/>
                </a:schemeClr>
              </a:solidFill>
            </a:endParaRPr>
          </a:p>
          <a:p>
            <a:pPr lvl="1">
              <a:defRPr/>
            </a:pPr>
            <a:endParaRPr lang="en-US" sz="1600" dirty="0">
              <a:solidFill>
                <a:schemeClr val="bg2">
                  <a:lumMod val="50000"/>
                </a:schemeClr>
              </a:solidFill>
            </a:endParaRPr>
          </a:p>
          <a:p>
            <a:pPr lvl="1">
              <a:defRPr/>
            </a:pPr>
            <a:endParaRPr lang="en-US" sz="1600" dirty="0">
              <a:solidFill>
                <a:schemeClr val="bg2">
                  <a:lumMod val="50000"/>
                </a:schemeClr>
              </a:solidFill>
            </a:endParaRPr>
          </a:p>
          <a:p>
            <a:pPr lvl="1">
              <a:defRPr/>
            </a:pPr>
            <a:endParaRPr lang="en-US" sz="1600" dirty="0">
              <a:solidFill>
                <a:schemeClr val="bg2">
                  <a:lumMod val="50000"/>
                </a:schemeClr>
              </a:solidFill>
            </a:endParaRPr>
          </a:p>
          <a:p>
            <a:pPr lvl="1">
              <a:defRPr/>
            </a:pPr>
            <a:endParaRPr lang="en-US" sz="2000" dirty="0">
              <a:solidFill>
                <a:schemeClr val="bg2">
                  <a:lumMod val="50000"/>
                </a:schemeClr>
              </a:solidFill>
            </a:endParaRPr>
          </a:p>
          <a:p>
            <a:pPr marL="914400" lvl="2" indent="0">
              <a:buFont typeface="Wingdings" pitchFamily="2" charset="2"/>
              <a:buNone/>
              <a:defRPr/>
            </a:pPr>
            <a:endParaRPr lang="en-US" dirty="0">
              <a:solidFill>
                <a:schemeClr val="bg2">
                  <a:lumMod val="50000"/>
                </a:schemeClr>
              </a:solidFill>
            </a:endParaRPr>
          </a:p>
        </p:txBody>
      </p:sp>
      <p:sp>
        <p:nvSpPr>
          <p:cNvPr id="12" name="Slide Number Placeholder 11">
            <a:extLst>
              <a:ext uri="{FF2B5EF4-FFF2-40B4-BE49-F238E27FC236}">
                <a16:creationId xmlns:a16="http://schemas.microsoft.com/office/drawing/2014/main" id="{D6AC7ACB-4488-44BE-9832-84E91219B582}"/>
              </a:ext>
            </a:extLst>
          </p:cNvPr>
          <p:cNvSpPr>
            <a:spLocks noGrp="1"/>
          </p:cNvSpPr>
          <p:nvPr>
            <p:ph type="sldNum" sz="quarter" idx="12"/>
          </p:nvPr>
        </p:nvSpPr>
        <p:spPr/>
        <p:txBody>
          <a:bodyPr/>
          <a:lstStyle/>
          <a:p>
            <a:fld id="{1ED661A2-2098-4D07-872C-1E994603E9D3}" type="slidenum">
              <a:rPr lang="en-US" smtClean="0"/>
              <a:pPr/>
              <a:t>3</a:t>
            </a:fld>
            <a:endParaRPr lang="en-US" dirty="0"/>
          </a:p>
        </p:txBody>
      </p:sp>
    </p:spTree>
    <p:extLst>
      <p:ext uri="{BB962C8B-B14F-4D97-AF65-F5344CB8AC3E}">
        <p14:creationId xmlns:p14="http://schemas.microsoft.com/office/powerpoint/2010/main" val="2769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 y="609600"/>
            <a:ext cx="9067113" cy="762000"/>
          </a:xfrm>
        </p:spPr>
        <p:txBody>
          <a:bodyPr>
            <a:noAutofit/>
          </a:bodyPr>
          <a:lstStyle/>
          <a:p>
            <a:pPr algn="ctr"/>
            <a:r>
              <a:rPr lang="en-US" sz="3000" b="1" dirty="0"/>
              <a:t>Commission Discussions – Not Included in Budget</a:t>
            </a:r>
          </a:p>
        </p:txBody>
      </p:sp>
      <p:sp>
        <p:nvSpPr>
          <p:cNvPr id="83971" name="Rectangle 3" descr="Rectangle: Click to edit Master text styles&#10;Second level&#10;Third level&#10;Fourth level&#10;Fifth level"/>
          <p:cNvSpPr>
            <a:spLocks noGrp="1" noChangeArrowheads="1"/>
          </p:cNvSpPr>
          <p:nvPr>
            <p:ph idx="1"/>
          </p:nvPr>
        </p:nvSpPr>
        <p:spPr>
          <a:xfrm>
            <a:off x="-85726" y="1575955"/>
            <a:ext cx="9067113" cy="4648200"/>
          </a:xfrm>
        </p:spPr>
        <p:txBody>
          <a:bodyPr>
            <a:normAutofit/>
          </a:bodyPr>
          <a:lstStyle/>
          <a:p>
            <a:pPr marL="384048" lvl="2" indent="0">
              <a:buClr>
                <a:schemeClr val="accent3">
                  <a:lumMod val="50000"/>
                </a:schemeClr>
              </a:buClr>
              <a:buNone/>
              <a:defRPr/>
            </a:pPr>
            <a:endPar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marL="566928" lvl="3" indent="0">
              <a:buClr>
                <a:schemeClr val="accent3">
                  <a:lumMod val="50000"/>
                </a:schemeClr>
              </a:buClr>
              <a:buNone/>
              <a:defRPr/>
            </a:pPr>
            <a:br>
              <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800" dirty="0">
              <a:highlight>
                <a:srgbClr val="FFFF00"/>
              </a:highlight>
              <a:latin typeface="Open Sans Semibold" panose="020B0706030804020204" pitchFamily="34" charset="0"/>
              <a:ea typeface="Open Sans Semibold" panose="020B0706030804020204" pitchFamily="34" charset="0"/>
              <a:cs typeface="Open Sans Semibold" panose="020B0706030804020204" pitchFamily="34" charset="0"/>
            </a:endParaRPr>
          </a:p>
          <a:p>
            <a:pPr lvl="3">
              <a:buClr>
                <a:schemeClr val="accent3">
                  <a:lumMod val="50000"/>
                </a:schemeClr>
              </a:buClr>
              <a:defRPr/>
            </a:pPr>
            <a:endParaRPr lang="en-US" sz="1800" dirty="0"/>
          </a:p>
          <a:p>
            <a:pPr lvl="2">
              <a:buClr>
                <a:schemeClr val="accent3">
                  <a:lumMod val="50000"/>
                </a:schemeClr>
              </a:buClr>
              <a:defRPr/>
            </a:pPr>
            <a:endParaRPr lang="en-US" sz="1700" dirty="0"/>
          </a:p>
          <a:p>
            <a:pPr lvl="2">
              <a:buClr>
                <a:schemeClr val="accent3">
                  <a:lumMod val="50000"/>
                </a:schemeClr>
              </a:buClr>
              <a:defRPr/>
            </a:pPr>
            <a:endParaRPr lang="en-US" sz="2500" dirty="0"/>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graphicFrame>
        <p:nvGraphicFramePr>
          <p:cNvPr id="22" name="Table 21">
            <a:extLst>
              <a:ext uri="{FF2B5EF4-FFF2-40B4-BE49-F238E27FC236}">
                <a16:creationId xmlns:a16="http://schemas.microsoft.com/office/drawing/2014/main" id="{6A5C20C1-4E2F-4BF4-B4EB-50FDE8570525}"/>
              </a:ext>
            </a:extLst>
          </p:cNvPr>
          <p:cNvGraphicFramePr>
            <a:graphicFrameLocks noGrp="1"/>
          </p:cNvGraphicFramePr>
          <p:nvPr>
            <p:extLst>
              <p:ext uri="{D42A27DB-BD31-4B8C-83A1-F6EECF244321}">
                <p14:modId xmlns:p14="http://schemas.microsoft.com/office/powerpoint/2010/main" val="3876565573"/>
              </p:ext>
            </p:extLst>
          </p:nvPr>
        </p:nvGraphicFramePr>
        <p:xfrm>
          <a:off x="1771653" y="1846266"/>
          <a:ext cx="6134097" cy="4410364"/>
        </p:xfrm>
        <a:graphic>
          <a:graphicData uri="http://schemas.openxmlformats.org/drawingml/2006/table">
            <a:tbl>
              <a:tblPr/>
              <a:tblGrid>
                <a:gridCol w="330977">
                  <a:extLst>
                    <a:ext uri="{9D8B030D-6E8A-4147-A177-3AD203B41FA5}">
                      <a16:colId xmlns:a16="http://schemas.microsoft.com/office/drawing/2014/main" val="3734270011"/>
                    </a:ext>
                  </a:extLst>
                </a:gridCol>
                <a:gridCol w="3431122">
                  <a:extLst>
                    <a:ext uri="{9D8B030D-6E8A-4147-A177-3AD203B41FA5}">
                      <a16:colId xmlns:a16="http://schemas.microsoft.com/office/drawing/2014/main" val="1092963331"/>
                    </a:ext>
                  </a:extLst>
                </a:gridCol>
                <a:gridCol w="99293">
                  <a:extLst>
                    <a:ext uri="{9D8B030D-6E8A-4147-A177-3AD203B41FA5}">
                      <a16:colId xmlns:a16="http://schemas.microsoft.com/office/drawing/2014/main" val="344888000"/>
                    </a:ext>
                  </a:extLst>
                </a:gridCol>
                <a:gridCol w="1059124">
                  <a:extLst>
                    <a:ext uri="{9D8B030D-6E8A-4147-A177-3AD203B41FA5}">
                      <a16:colId xmlns:a16="http://schemas.microsoft.com/office/drawing/2014/main" val="4277731880"/>
                    </a:ext>
                  </a:extLst>
                </a:gridCol>
                <a:gridCol w="617822">
                  <a:extLst>
                    <a:ext uri="{9D8B030D-6E8A-4147-A177-3AD203B41FA5}">
                      <a16:colId xmlns:a16="http://schemas.microsoft.com/office/drawing/2014/main" val="2933328137"/>
                    </a:ext>
                  </a:extLst>
                </a:gridCol>
                <a:gridCol w="264782">
                  <a:extLst>
                    <a:ext uri="{9D8B030D-6E8A-4147-A177-3AD203B41FA5}">
                      <a16:colId xmlns:a16="http://schemas.microsoft.com/office/drawing/2014/main" val="1389502819"/>
                    </a:ext>
                  </a:extLst>
                </a:gridCol>
                <a:gridCol w="330977">
                  <a:extLst>
                    <a:ext uri="{9D8B030D-6E8A-4147-A177-3AD203B41FA5}">
                      <a16:colId xmlns:a16="http://schemas.microsoft.com/office/drawing/2014/main" val="3862680607"/>
                    </a:ext>
                  </a:extLst>
                </a:gridCol>
              </a:tblGrid>
              <a:tr h="128933">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268438344"/>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gridSpan="4">
                  <a:txBody>
                    <a:bodyPr/>
                    <a:lstStyle/>
                    <a:p>
                      <a:pPr algn="ctr" fontAlgn="b"/>
                      <a:r>
                        <a:rPr lang="en-US" sz="900" b="1" i="0" u="none" strike="noStrike">
                          <a:solidFill>
                            <a:srgbClr val="000000"/>
                          </a:solidFill>
                          <a:effectLst/>
                          <a:latin typeface="Calibri" panose="020F0502020204030204" pitchFamily="34" charset="0"/>
                        </a:rPr>
                        <a:t>Increase in Judge's Supplement from $43K to $50K</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28270328"/>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19104561"/>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81920037"/>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sng" strike="noStrike">
                          <a:solidFill>
                            <a:srgbClr val="000000"/>
                          </a:solidFill>
                          <a:effectLst/>
                          <a:latin typeface="Calibri" panose="020F0502020204030204" pitchFamily="34" charset="0"/>
                        </a:rPr>
                        <a:t>Effect on Griffin Judicial Circuit Cost</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25400" cap="flat" cmpd="dbl"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a:solidFill>
                            <a:srgbClr val="000000"/>
                          </a:solidFill>
                          <a:effectLst/>
                          <a:latin typeface="Calibri" panose="020F0502020204030204" pitchFamily="34" charset="0"/>
                        </a:rPr>
                        <a:t>$50k Supplement</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25400" cap="flat" cmpd="dbl"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939041469"/>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Superior Court Judges supplement increase to </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50,000 </a:t>
                      </a: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43422849"/>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Superior Court Judges current supplement</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43,000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5465513"/>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7,000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4119943382"/>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0505260"/>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Increase to salaries - 4 judges, 1 judge 1/2 year</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31,500 </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821776362"/>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FICA/Medicare</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2,410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756224278"/>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Total Increase to Griffin Judicial Circuit</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                       33,910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230468866"/>
                  </a:ext>
                </a:extLst>
              </a:tr>
              <a:tr h="147352">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072035555"/>
                  </a:ext>
                </a:extLst>
              </a:tr>
              <a:tr h="147352">
                <a:tc>
                  <a:txBody>
                    <a:bodyPr/>
                    <a:lstStyle/>
                    <a:p>
                      <a:pPr algn="ctr" fontAlgn="b"/>
                      <a:endParaRPr lang="en-US" sz="900" b="1"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sng" strike="noStrike" dirty="0">
                          <a:solidFill>
                            <a:srgbClr val="000000"/>
                          </a:solidFill>
                          <a:effectLst/>
                          <a:latin typeface="Calibri" panose="020F0502020204030204" pitchFamily="34" charset="0"/>
                        </a:rPr>
                        <a:t>Elected/Appointed Official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sng" strike="noStrike">
                          <a:solidFill>
                            <a:srgbClr val="000000"/>
                          </a:solidFill>
                          <a:effectLst/>
                          <a:latin typeface="Calibri" panose="020F0502020204030204" pitchFamily="34" charset="0"/>
                        </a:rPr>
                        <a:t>Increase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sng" strike="noStrike">
                          <a:solidFill>
                            <a:srgbClr val="000000"/>
                          </a:solidFill>
                          <a:effectLst/>
                          <a:latin typeface="Calibri" panose="020F0502020204030204" pitchFamily="34" charset="0"/>
                        </a:rPr>
                        <a:t>Percent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139753571"/>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State Court Judge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6,300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426452372"/>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State Court Solicitor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                             4,725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3893379102"/>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Clerk of Superior Court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                             5,159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142342661"/>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Tax Commissioner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                             3,970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912326970"/>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Sheriff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4,573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8555075"/>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Fayette County Probate Court Judge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4,120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panose="020F0502020204030204" pitchFamily="34" charset="0"/>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431703167"/>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General Fund Increase - Salaries + FICA/Medicare</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                       31,054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680014131"/>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0" i="0" u="none" strike="noStrike" dirty="0">
                          <a:solidFill>
                            <a:srgbClr val="000000"/>
                          </a:solidFill>
                          <a:effectLst/>
                          <a:latin typeface="Calibri" panose="020F0502020204030204" pitchFamily="34" charset="0"/>
                        </a:rPr>
                        <a:t>General Fund Increase to Allocation of GJC Cost - (50.63% * $33,910)</a:t>
                      </a: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17,169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373421709"/>
                  </a:ext>
                </a:extLst>
              </a:tr>
              <a:tr h="216116">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r" fontAlgn="b"/>
                      <a:r>
                        <a:rPr lang="en-US" sz="900" b="1" i="0" u="none" strike="noStrike">
                          <a:solidFill>
                            <a:srgbClr val="000000"/>
                          </a:solidFill>
                          <a:effectLst/>
                          <a:latin typeface="Calibri" panose="020F0502020204030204" pitchFamily="34" charset="0"/>
                        </a:rPr>
                        <a:t>General Fund Increase - Total</a:t>
                      </a:r>
                    </a:p>
                  </a:txBody>
                  <a:tcPr marL="0" marR="0" marT="0" marB="0" anchor="b">
                    <a:lnL>
                      <a:noFill/>
                    </a:lnL>
                    <a:lnR>
                      <a:noFill/>
                    </a:lnR>
                    <a:lnT>
                      <a:noFill/>
                    </a:lnT>
                    <a:lnB>
                      <a:noFill/>
                    </a:lnB>
                  </a:tcPr>
                </a:tc>
                <a:tc>
                  <a:txBody>
                    <a:bodyPr/>
                    <a:lstStyle/>
                    <a:p>
                      <a:pPr algn="l" fontAlgn="b"/>
                      <a:endParaRPr lang="en-US" sz="900" b="1"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                       48,223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12916326"/>
                  </a:ext>
                </a:extLst>
              </a:tr>
            </a:tbl>
          </a:graphicData>
        </a:graphic>
      </p:graphicFrame>
      <p:cxnSp>
        <p:nvCxnSpPr>
          <p:cNvPr id="26" name="Straight Arrow Connector 25">
            <a:extLst>
              <a:ext uri="{FF2B5EF4-FFF2-40B4-BE49-F238E27FC236}">
                <a16:creationId xmlns:a16="http://schemas.microsoft.com/office/drawing/2014/main" id="{00000000-0008-0000-0000-00000F000000}"/>
              </a:ext>
            </a:extLst>
          </p:cNvPr>
          <p:cNvCxnSpPr>
            <a:cxnSpLocks/>
          </p:cNvCxnSpPr>
          <p:nvPr/>
        </p:nvCxnSpPr>
        <p:spPr>
          <a:xfrm flipV="1">
            <a:off x="8126134" y="6827390"/>
            <a:ext cx="212897" cy="1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41" name="Group 40">
            <a:extLst>
              <a:ext uri="{FF2B5EF4-FFF2-40B4-BE49-F238E27FC236}">
                <a16:creationId xmlns:a16="http://schemas.microsoft.com/office/drawing/2014/main" id="{628F2F1C-F0CB-4CCB-9A7F-546B37E02EE2}"/>
              </a:ext>
            </a:extLst>
          </p:cNvPr>
          <p:cNvGrpSpPr/>
          <p:nvPr/>
        </p:nvGrpSpPr>
        <p:grpSpPr>
          <a:xfrm>
            <a:off x="6705600" y="3900055"/>
            <a:ext cx="838200" cy="1891145"/>
            <a:chOff x="6705600" y="3900055"/>
            <a:chExt cx="838200" cy="1891145"/>
          </a:xfrm>
        </p:grpSpPr>
        <p:cxnSp>
          <p:nvCxnSpPr>
            <p:cNvPr id="25" name="Straight Arrow Connector 24">
              <a:extLst>
                <a:ext uri="{FF2B5EF4-FFF2-40B4-BE49-F238E27FC236}">
                  <a16:creationId xmlns:a16="http://schemas.microsoft.com/office/drawing/2014/main" id="{00000000-0008-0000-0000-00000B000000}"/>
                </a:ext>
              </a:extLst>
            </p:cNvPr>
            <p:cNvCxnSpPr>
              <a:cxnSpLocks/>
            </p:cNvCxnSpPr>
            <p:nvPr/>
          </p:nvCxnSpPr>
          <p:spPr>
            <a:xfrm flipH="1" flipV="1">
              <a:off x="6705600" y="3911398"/>
              <a:ext cx="8382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00000000-0008-0000-0000-000013000000}"/>
                </a:ext>
              </a:extLst>
            </p:cNvPr>
            <p:cNvCxnSpPr>
              <a:cxnSpLocks/>
            </p:cNvCxnSpPr>
            <p:nvPr/>
          </p:nvCxnSpPr>
          <p:spPr>
            <a:xfrm>
              <a:off x="7543800" y="3900055"/>
              <a:ext cx="0" cy="1891145"/>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1F7564B7-E1A6-473A-AECB-13E90A593EFD}"/>
                </a:ext>
              </a:extLst>
            </p:cNvPr>
            <p:cNvCxnSpPr>
              <a:cxnSpLocks/>
            </p:cNvCxnSpPr>
            <p:nvPr/>
          </p:nvCxnSpPr>
          <p:spPr>
            <a:xfrm flipH="1" flipV="1">
              <a:off x="6705600" y="5791199"/>
              <a:ext cx="838200"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8" name="Slide Number Placeholder 7">
            <a:extLst>
              <a:ext uri="{FF2B5EF4-FFF2-40B4-BE49-F238E27FC236}">
                <a16:creationId xmlns:a16="http://schemas.microsoft.com/office/drawing/2014/main" id="{6884CE26-0B47-4BD4-8540-7EAE781D667C}"/>
              </a:ext>
            </a:extLst>
          </p:cNvPr>
          <p:cNvSpPr>
            <a:spLocks noGrp="1"/>
          </p:cNvSpPr>
          <p:nvPr>
            <p:ph type="sldNum" sz="quarter" idx="12"/>
          </p:nvPr>
        </p:nvSpPr>
        <p:spPr/>
        <p:txBody>
          <a:bodyPr/>
          <a:lstStyle/>
          <a:p>
            <a:fld id="{1ED661A2-2098-4D07-872C-1E994603E9D3}" type="slidenum">
              <a:rPr lang="en-US" smtClean="0"/>
              <a:pPr/>
              <a:t>30</a:t>
            </a:fld>
            <a:endParaRPr lang="en-US" dirty="0"/>
          </a:p>
        </p:txBody>
      </p:sp>
    </p:spTree>
    <p:extLst>
      <p:ext uri="{BB962C8B-B14F-4D97-AF65-F5344CB8AC3E}">
        <p14:creationId xmlns:p14="http://schemas.microsoft.com/office/powerpoint/2010/main" val="394292757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1" end="1"/>
                                            </p:txEl>
                                          </p:spTgt>
                                        </p:tgtEl>
                                        <p:attrNameLst>
                                          <p:attrName>style.visibility</p:attrName>
                                        </p:attrNameLst>
                                      </p:cBhvr>
                                      <p:to>
                                        <p:strVal val="visible"/>
                                      </p:to>
                                    </p:set>
                                    <p:animEffect transition="in" filter="fade">
                                      <p:cBhvr>
                                        <p:cTn id="7" dur="500"/>
                                        <p:tgtEl>
                                          <p:spTgt spid="839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2020" y="2627282"/>
            <a:ext cx="7772400" cy="3962400"/>
          </a:xfrm>
        </p:spPr>
        <p:txBody>
          <a:bodyPr>
            <a:normAutofit/>
          </a:bodyPr>
          <a:lstStyle/>
          <a:p>
            <a:r>
              <a:rPr lang="en-US" sz="5000" dirty="0"/>
              <a:t>Fayette County, Georgia</a:t>
            </a:r>
            <a:br>
              <a:rPr lang="en-US" sz="5000" dirty="0">
                <a:latin typeface="Georgia" pitchFamily="18" charset="0"/>
              </a:rPr>
            </a:br>
            <a:br>
              <a:rPr lang="en-US" sz="5000" dirty="0">
                <a:latin typeface="Georgia" pitchFamily="18" charset="0"/>
              </a:rPr>
            </a:br>
            <a:r>
              <a:rPr lang="en-US" sz="4400" dirty="0">
                <a:latin typeface="Open Sans" panose="020B0606030504020204" pitchFamily="34" charset="0"/>
                <a:ea typeface="Open Sans" panose="020B0606030504020204" pitchFamily="34" charset="0"/>
                <a:cs typeface="Open Sans" panose="020B0606030504020204" pitchFamily="34" charset="0"/>
              </a:rPr>
              <a:t>Proposed Public Safety, Forced Merit and Retirement</a:t>
            </a:r>
            <a:br>
              <a:rPr lang="en-US" sz="5000" dirty="0">
                <a:latin typeface="Georgia" pitchFamily="18" charset="0"/>
              </a:rPr>
            </a:br>
            <a:endParaRPr lang="en-US" sz="5000" dirty="0">
              <a:latin typeface="Georgia" pitchFamily="18" charset="0"/>
            </a:endParaRPr>
          </a:p>
        </p:txBody>
      </p:sp>
    </p:spTree>
    <p:extLst>
      <p:ext uri="{BB962C8B-B14F-4D97-AF65-F5344CB8AC3E}">
        <p14:creationId xmlns:p14="http://schemas.microsoft.com/office/powerpoint/2010/main" val="1063801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96875"/>
            <a:ext cx="8001000" cy="886864"/>
          </a:xfrm>
        </p:spPr>
        <p:txBody>
          <a:bodyPr>
            <a:noAutofit/>
          </a:bodyPr>
          <a:lstStyle/>
          <a:p>
            <a:pPr algn="ctr"/>
            <a:r>
              <a:rPr lang="en-US" sz="3200" b="1" dirty="0"/>
              <a:t>Proposed Public Safety Salary Increase 9.09% Distribution</a:t>
            </a:r>
          </a:p>
        </p:txBody>
      </p:sp>
      <p:sp>
        <p:nvSpPr>
          <p:cNvPr id="83971" name="Rectangle 3" descr="Rectangle: Click to edit Master text styles&#10;Second level&#10;Third level&#10;Fourth level&#10;Fifth level"/>
          <p:cNvSpPr>
            <a:spLocks noGrp="1" noChangeArrowheads="1"/>
          </p:cNvSpPr>
          <p:nvPr>
            <p:ph idx="1"/>
          </p:nvPr>
        </p:nvSpPr>
        <p:spPr>
          <a:xfrm>
            <a:off x="304800" y="1283739"/>
            <a:ext cx="8305800" cy="5135257"/>
          </a:xfrm>
        </p:spPr>
        <p:txBody>
          <a:bodyPr>
            <a:normAutofit lnSpcReduction="10000"/>
          </a:bodyPr>
          <a:lstStyle/>
          <a:p>
            <a:pPr marL="0" indent="0" eaLnBrk="1" hangingPunct="1">
              <a:buFont typeface="Wingdings" pitchFamily="2" charset="2"/>
              <a:buNone/>
              <a:defRPr/>
            </a:pPr>
            <a:endParaRPr lang="en-US" dirty="0">
              <a:solidFill>
                <a:schemeClr val="bg2">
                  <a:lumMod val="50000"/>
                </a:schemeClr>
              </a:solidFill>
            </a:endParaRPr>
          </a:p>
          <a:p>
            <a:pPr marL="0" indent="0">
              <a:buNone/>
              <a:defRPr/>
            </a:pPr>
            <a:endParaRPr lang="en-US" dirty="0">
              <a:solidFill>
                <a:schemeClr val="bg2">
                  <a:lumMod val="50000"/>
                </a:schemeClr>
              </a:solidFill>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The primary focus of this proposed budget, as discussed during Retreat, is the salary and retention of Public Safety positions.</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Salary is the most frequently cited reason by public safety officers on why they leave. Statistically, unhappy employees will leave for 5%, and satisfied employees generally require a 20% increase before they consider resigning.</a:t>
            </a:r>
          </a:p>
          <a:p>
            <a:pPr marL="201168" lvl="1" indent="0">
              <a:buClr>
                <a:schemeClr val="accent3">
                  <a:lumMod val="50000"/>
                </a:schemeClr>
              </a:buClr>
              <a:buNone/>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  </a:t>
            </a: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All certified Public Safety positions are proposed an increase of approximately 9.09%, depending upon where their salary falls on the current 1.25% step pay scale. </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Retirement is a close second cited, and is the reason for the recommended enhancement to the Defined Benefit (DB) retirement multiplier from 1.50 to 2.00, to ensure a secure stream of income at retirement.</a:t>
            </a:r>
          </a:p>
          <a:p>
            <a:pPr marL="393192" lvl="1" indent="0">
              <a:buClr>
                <a:schemeClr val="accent3">
                  <a:lumMod val="50000"/>
                </a:schemeClr>
              </a:buClr>
              <a:buNone/>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 </a:t>
            </a:r>
          </a:p>
          <a:p>
            <a:pPr lvl="1">
              <a:buClr>
                <a:schemeClr val="accent3">
                  <a:lumMod val="50000"/>
                </a:schemeClr>
              </a:buClr>
              <a:defRPr/>
            </a:pPr>
            <a:endParaRPr lang="en-US" sz="1600" dirty="0"/>
          </a:p>
          <a:p>
            <a:pPr lvl="1" eaLnBrk="1" hangingPunct="1">
              <a:buClr>
                <a:schemeClr val="accent3">
                  <a:lumMod val="50000"/>
                </a:schemeClr>
              </a:buClr>
              <a:defRPr/>
            </a:pPr>
            <a:endParaRPr lang="en-US" sz="1800" dirty="0">
              <a:solidFill>
                <a:schemeClr val="accent3">
                  <a:lumMod val="50000"/>
                </a:schemeClr>
              </a:solidFill>
            </a:endParaRP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C61EED2D-8625-4041-95D5-9E1E49606963}"/>
              </a:ext>
            </a:extLst>
          </p:cNvPr>
          <p:cNvSpPr>
            <a:spLocks noGrp="1"/>
          </p:cNvSpPr>
          <p:nvPr>
            <p:ph type="sldNum" sz="quarter" idx="12"/>
          </p:nvPr>
        </p:nvSpPr>
        <p:spPr/>
        <p:txBody>
          <a:bodyPr/>
          <a:lstStyle/>
          <a:p>
            <a:fld id="{1ED661A2-2098-4D07-872C-1E994603E9D3}" type="slidenum">
              <a:rPr lang="en-US" smtClean="0"/>
              <a:pPr/>
              <a:t>32</a:t>
            </a:fld>
            <a:endParaRPr lang="en-US" dirty="0"/>
          </a:p>
        </p:txBody>
      </p:sp>
    </p:spTree>
    <p:extLst>
      <p:ext uri="{BB962C8B-B14F-4D97-AF65-F5344CB8AC3E}">
        <p14:creationId xmlns:p14="http://schemas.microsoft.com/office/powerpoint/2010/main" val="417810347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96875"/>
            <a:ext cx="8001000" cy="886864"/>
          </a:xfrm>
        </p:spPr>
        <p:txBody>
          <a:bodyPr>
            <a:noAutofit/>
          </a:bodyPr>
          <a:lstStyle/>
          <a:p>
            <a:pPr algn="ctr"/>
            <a:r>
              <a:rPr lang="en-US" sz="3200" b="1" dirty="0"/>
              <a:t>Proposed Forced Merit</a:t>
            </a:r>
            <a:br>
              <a:rPr lang="en-US" sz="3200" b="1" dirty="0"/>
            </a:br>
            <a:r>
              <a:rPr lang="en-US" sz="3200" b="1" dirty="0"/>
              <a:t>Performance Pay Distribution</a:t>
            </a:r>
          </a:p>
        </p:txBody>
      </p:sp>
      <p:sp>
        <p:nvSpPr>
          <p:cNvPr id="83971" name="Rectangle 3" descr="Rectangle: Click to edit Master text styles&#10;Second level&#10;Third level&#10;Fourth level&#10;Fifth level"/>
          <p:cNvSpPr>
            <a:spLocks noGrp="1" noChangeArrowheads="1"/>
          </p:cNvSpPr>
          <p:nvPr>
            <p:ph idx="1"/>
          </p:nvPr>
        </p:nvSpPr>
        <p:spPr>
          <a:xfrm>
            <a:off x="152400" y="1604504"/>
            <a:ext cx="8915400" cy="5135257"/>
          </a:xfrm>
        </p:spPr>
        <p:txBody>
          <a:bodyPr>
            <a:normAutofit fontScale="92500" lnSpcReduction="10000"/>
          </a:bodyPr>
          <a:lstStyle/>
          <a:p>
            <a:pPr marL="0" indent="0" eaLnBrk="1" hangingPunct="1">
              <a:buFont typeface="Wingdings" pitchFamily="2" charset="2"/>
              <a:buNone/>
              <a:defRPr/>
            </a:pPr>
            <a:endParaRPr lang="en-US" dirty="0">
              <a:solidFill>
                <a:schemeClr val="bg2">
                  <a:lumMod val="50000"/>
                </a:schemeClr>
              </a:solidFill>
            </a:endParaRPr>
          </a:p>
          <a:p>
            <a:pPr lvl="1">
              <a:lnSpc>
                <a:spcPct val="100000"/>
              </a:lnSpc>
              <a:spcBef>
                <a:spcPts val="0"/>
              </a:spcBef>
              <a:spcAft>
                <a:spcPts val="0"/>
              </a:spcAft>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Merit distribution is allocated based upon performance and performance evaluations and uses the same approach for the merit adjustment as used in the past, following our Personnel Policies 408.13 (Performance Pay) and 412.01 (Performance Appraisal), for a distribution of funds for performance pay.</a:t>
            </a:r>
          </a:p>
          <a:p>
            <a:pPr marL="201168" lvl="1" indent="0">
              <a:lnSpc>
                <a:spcPct val="100000"/>
              </a:lnSpc>
              <a:spcBef>
                <a:spcPts val="0"/>
              </a:spcBef>
              <a:spcAft>
                <a:spcPts val="0"/>
              </a:spcAft>
              <a:buClr>
                <a:schemeClr val="accent3">
                  <a:lumMod val="50000"/>
                </a:schemeClr>
              </a:buClr>
              <a:buNone/>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Ideally, performance pay should be distributed using a normal distribution methodology that, when graphed, resembles a traditional Bell Curve. The Bell Curve methodology works best with large data sets; thus for large county departments, this is a relatively straightforward process but is easier said than done for small departments. </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The alternative approach is to use a forced ranking system of a Bell Curve as a management tool to allocate merit pay. </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Based upon the department employee population, breakpoints within the curve are determined and applied to ascertain employee performance pay.</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Staff proposes utilizing a Forced Bell Curve 15-35-35-15</a:t>
            </a: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9" name="Slide Number Placeholder 8">
            <a:extLst>
              <a:ext uri="{FF2B5EF4-FFF2-40B4-BE49-F238E27FC236}">
                <a16:creationId xmlns:a16="http://schemas.microsoft.com/office/drawing/2014/main" id="{99C3B87A-C97C-4663-A053-FE1AE8E89BBA}"/>
              </a:ext>
            </a:extLst>
          </p:cNvPr>
          <p:cNvSpPr>
            <a:spLocks noGrp="1"/>
          </p:cNvSpPr>
          <p:nvPr>
            <p:ph type="sldNum" sz="quarter" idx="12"/>
          </p:nvPr>
        </p:nvSpPr>
        <p:spPr/>
        <p:txBody>
          <a:bodyPr/>
          <a:lstStyle/>
          <a:p>
            <a:fld id="{1ED661A2-2098-4D07-872C-1E994603E9D3}" type="slidenum">
              <a:rPr lang="en-US" smtClean="0"/>
              <a:pPr/>
              <a:t>33</a:t>
            </a:fld>
            <a:endParaRPr lang="en-US" dirty="0"/>
          </a:p>
        </p:txBody>
      </p:sp>
    </p:spTree>
    <p:extLst>
      <p:ext uri="{BB962C8B-B14F-4D97-AF65-F5344CB8AC3E}">
        <p14:creationId xmlns:p14="http://schemas.microsoft.com/office/powerpoint/2010/main" val="215987131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610501"/>
            <a:ext cx="8991600" cy="762000"/>
          </a:xfrm>
        </p:spPr>
        <p:txBody>
          <a:bodyPr>
            <a:noAutofit/>
          </a:bodyPr>
          <a:lstStyle/>
          <a:p>
            <a:pPr algn="ctr"/>
            <a:r>
              <a:rPr lang="en-US" sz="3200" b="1" dirty="0"/>
              <a:t>Forced Ranking System Bell Curve 15-35-35-15</a:t>
            </a:r>
          </a:p>
        </p:txBody>
      </p:sp>
      <p:sp>
        <p:nvSpPr>
          <p:cNvPr id="83971" name="Rectangle 3" descr="Rectangle: Click to edit Master text styles&#10;Second level&#10;Third level&#10;Fourth level&#10;Fifth level"/>
          <p:cNvSpPr>
            <a:spLocks noGrp="1" noChangeArrowheads="1"/>
          </p:cNvSpPr>
          <p:nvPr>
            <p:ph idx="1"/>
          </p:nvPr>
        </p:nvSpPr>
        <p:spPr>
          <a:xfrm>
            <a:off x="152400" y="1752600"/>
            <a:ext cx="8839200" cy="5562600"/>
          </a:xfrm>
        </p:spPr>
        <p:txBody>
          <a:bodyPr>
            <a:normAutofit/>
          </a:bodyPr>
          <a:lstStyle/>
          <a:p>
            <a:pPr marL="393192" lvl="1" indent="0">
              <a:buClr>
                <a:schemeClr val="accent3">
                  <a:lumMod val="50000"/>
                </a:schemeClr>
              </a:buClr>
              <a:buNone/>
              <a:defRPr/>
            </a:pPr>
            <a:endParaRPr lang="en-US" sz="2000" b="1" dirty="0"/>
          </a:p>
          <a:p>
            <a:pPr lvl="1">
              <a:buClr>
                <a:schemeClr val="accent3">
                  <a:lumMod val="50000"/>
                </a:schemeClr>
              </a:buClr>
              <a:defRPr/>
            </a:pPr>
            <a:endParaRPr lang="en-US" sz="2000" dirty="0"/>
          </a:p>
          <a:p>
            <a:pPr lvl="1" eaLnBrk="1" hangingPunct="1">
              <a:buClr>
                <a:schemeClr val="accent3">
                  <a:lumMod val="50000"/>
                </a:schemeClr>
              </a:buClr>
              <a:defRPr/>
            </a:pPr>
            <a:endParaRPr lang="en-US" sz="1800" dirty="0">
              <a:solidFill>
                <a:schemeClr val="accent3">
                  <a:lumMod val="50000"/>
                </a:schemeClr>
              </a:solidFill>
            </a:endParaRP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pic>
        <p:nvPicPr>
          <p:cNvPr id="6" name="Picture 5">
            <a:extLst>
              <a:ext uri="{FF2B5EF4-FFF2-40B4-BE49-F238E27FC236}">
                <a16:creationId xmlns:a16="http://schemas.microsoft.com/office/drawing/2014/main" id="{89AEE9E0-91A2-42DB-9372-CFADD9094C9C}"/>
              </a:ext>
            </a:extLst>
          </p:cNvPr>
          <p:cNvPicPr>
            <a:picLocks noChangeAspect="1"/>
          </p:cNvPicPr>
          <p:nvPr/>
        </p:nvPicPr>
        <p:blipFill>
          <a:blip r:embed="rId3"/>
          <a:stretch>
            <a:fillRect/>
          </a:stretch>
        </p:blipFill>
        <p:spPr>
          <a:xfrm>
            <a:off x="471576" y="2016125"/>
            <a:ext cx="8153400" cy="4076700"/>
          </a:xfrm>
          <a:prstGeom prst="rect">
            <a:avLst/>
          </a:prstGeom>
        </p:spPr>
      </p:pic>
      <p:sp>
        <p:nvSpPr>
          <p:cNvPr id="9" name="Slide Number Placeholder 8">
            <a:extLst>
              <a:ext uri="{FF2B5EF4-FFF2-40B4-BE49-F238E27FC236}">
                <a16:creationId xmlns:a16="http://schemas.microsoft.com/office/drawing/2014/main" id="{EF0E4A17-7DC8-403F-AF1A-092C7003B68A}"/>
              </a:ext>
            </a:extLst>
          </p:cNvPr>
          <p:cNvSpPr>
            <a:spLocks noGrp="1"/>
          </p:cNvSpPr>
          <p:nvPr>
            <p:ph type="sldNum" sz="quarter" idx="12"/>
          </p:nvPr>
        </p:nvSpPr>
        <p:spPr/>
        <p:txBody>
          <a:bodyPr/>
          <a:lstStyle/>
          <a:p>
            <a:fld id="{1ED661A2-2098-4D07-872C-1E994603E9D3}" type="slidenum">
              <a:rPr lang="en-US" smtClean="0"/>
              <a:pPr/>
              <a:t>34</a:t>
            </a:fld>
            <a:endParaRPr lang="en-US" dirty="0"/>
          </a:p>
        </p:txBody>
      </p:sp>
    </p:spTree>
    <p:extLst>
      <p:ext uri="{BB962C8B-B14F-4D97-AF65-F5344CB8AC3E}">
        <p14:creationId xmlns:p14="http://schemas.microsoft.com/office/powerpoint/2010/main" val="240323897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96875"/>
            <a:ext cx="8001000" cy="762000"/>
          </a:xfrm>
        </p:spPr>
        <p:txBody>
          <a:bodyPr>
            <a:noAutofit/>
          </a:bodyPr>
          <a:lstStyle/>
          <a:p>
            <a:pPr algn="ctr"/>
            <a:r>
              <a:rPr lang="en-US" sz="3200" b="1" dirty="0"/>
              <a:t>Proposed Performance Pay Distribution</a:t>
            </a:r>
          </a:p>
        </p:txBody>
      </p:sp>
      <p:sp>
        <p:nvSpPr>
          <p:cNvPr id="83971" name="Rectangle 3" descr="Rectangle: Click to edit Master text styles&#10;Second level&#10;Third level&#10;Fourth level&#10;Fifth level"/>
          <p:cNvSpPr>
            <a:spLocks noGrp="1" noChangeArrowheads="1"/>
          </p:cNvSpPr>
          <p:nvPr>
            <p:ph idx="1"/>
          </p:nvPr>
        </p:nvSpPr>
        <p:spPr>
          <a:xfrm>
            <a:off x="304800" y="1576795"/>
            <a:ext cx="8534400" cy="5135257"/>
          </a:xfrm>
        </p:spPr>
        <p:txBody>
          <a:bodyPr>
            <a:normAutofit/>
          </a:bodyPr>
          <a:lstStyle/>
          <a:p>
            <a:pPr marL="0" indent="0" eaLnBrk="1" hangingPunct="1">
              <a:buFont typeface="Wingdings" pitchFamily="2" charset="2"/>
              <a:buNone/>
              <a:defRPr/>
            </a:pPr>
            <a:endParaRPr lang="en-US" dirty="0">
              <a:solidFill>
                <a:schemeClr val="bg2">
                  <a:lumMod val="50000"/>
                </a:schemeClr>
              </a:solidFill>
            </a:endParaRPr>
          </a:p>
          <a:p>
            <a:pPr lvl="1">
              <a:buClr>
                <a:schemeClr val="accent3">
                  <a:lumMod val="50000"/>
                </a:schemeClr>
              </a:buClr>
              <a:defRPr/>
            </a:pP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Departments with more than 20 employees use the forced ranking system approach. Using this approach a department with 20 employees would have 3 Top-Performers; 7 Above Average Performers; 7 Below Average Performers; 3 Non-Performers. </a:t>
            </a:r>
          </a:p>
          <a:p>
            <a:pPr lvl="1">
              <a:buClr>
                <a:schemeClr val="accent3">
                  <a:lumMod val="50000"/>
                </a:schemeClr>
              </a:buClr>
              <a:defRPr/>
            </a:pPr>
            <a:endParaRPr lang="en-US" sz="17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Smaller departments use a combination of employee performance evaluations and the forced ranking system. </a:t>
            </a:r>
          </a:p>
          <a:p>
            <a:pPr lvl="1">
              <a:buClr>
                <a:schemeClr val="accent3">
                  <a:lumMod val="50000"/>
                </a:schemeClr>
              </a:buClr>
              <a:defRPr/>
            </a:pPr>
            <a:endParaRPr lang="en-US" sz="17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The county has 41 Departments, with 32 Departments (Non-Public Safety) impacted by the merit distribution.  Of these 32, 4 have more than 20 FTEs.</a:t>
            </a:r>
          </a:p>
          <a:p>
            <a:pPr lvl="1">
              <a:buClr>
                <a:schemeClr val="accent3">
                  <a:lumMod val="50000"/>
                </a:schemeClr>
              </a:buClr>
              <a:defRPr/>
            </a:pPr>
            <a:endParaRPr lang="en-US" sz="17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700" dirty="0">
                <a:latin typeface="Open Sans Semibold" panose="020B0706030804020204" pitchFamily="34" charset="0"/>
                <a:ea typeface="Open Sans Semibold" panose="020B0706030804020204" pitchFamily="34" charset="0"/>
                <a:cs typeface="Open Sans Semibold" panose="020B0706030804020204" pitchFamily="34" charset="0"/>
              </a:rPr>
              <a:t>Mathematically the weighted percentage required to implement a forced ranking merit based system would be 3.25% of total county payroll of eligible employees. The majority of employees would fall into average performers of 1.25%-2.50-3.75% with top performers receiving a 5.00% increase.  </a:t>
            </a:r>
          </a:p>
          <a:p>
            <a:pPr lvl="1">
              <a:buClr>
                <a:schemeClr val="accent3">
                  <a:lumMod val="50000"/>
                </a:schemeClr>
              </a:buClr>
              <a:defRPr/>
            </a:pPr>
            <a:endParaRPr lang="en-US" sz="1600" dirty="0"/>
          </a:p>
          <a:p>
            <a:pPr lvl="1" eaLnBrk="1" hangingPunct="1">
              <a:buClr>
                <a:schemeClr val="accent3">
                  <a:lumMod val="50000"/>
                </a:schemeClr>
              </a:buClr>
              <a:defRPr/>
            </a:pPr>
            <a:endParaRPr lang="en-US" sz="1800" dirty="0">
              <a:solidFill>
                <a:schemeClr val="accent3">
                  <a:lumMod val="50000"/>
                </a:schemeClr>
              </a:solidFill>
            </a:endParaRP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4F5A9F19-732C-42AB-945E-54CA5C74622D}"/>
              </a:ext>
            </a:extLst>
          </p:cNvPr>
          <p:cNvSpPr>
            <a:spLocks noGrp="1"/>
          </p:cNvSpPr>
          <p:nvPr>
            <p:ph type="sldNum" sz="quarter" idx="12"/>
          </p:nvPr>
        </p:nvSpPr>
        <p:spPr/>
        <p:txBody>
          <a:bodyPr/>
          <a:lstStyle/>
          <a:p>
            <a:fld id="{1ED661A2-2098-4D07-872C-1E994603E9D3}" type="slidenum">
              <a:rPr lang="en-US" smtClean="0"/>
              <a:pPr/>
              <a:t>35</a:t>
            </a:fld>
            <a:endParaRPr lang="en-US" dirty="0"/>
          </a:p>
        </p:txBody>
      </p:sp>
    </p:spTree>
    <p:extLst>
      <p:ext uri="{BB962C8B-B14F-4D97-AF65-F5344CB8AC3E}">
        <p14:creationId xmlns:p14="http://schemas.microsoft.com/office/powerpoint/2010/main" val="310284445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96875"/>
            <a:ext cx="8001000" cy="762000"/>
          </a:xfrm>
        </p:spPr>
        <p:txBody>
          <a:bodyPr>
            <a:noAutofit/>
          </a:bodyPr>
          <a:lstStyle/>
          <a:p>
            <a:pPr algn="ctr"/>
            <a:r>
              <a:rPr lang="en-US" sz="3200" b="1" dirty="0"/>
              <a:t>Proposed Performance Pay Distribution Guidelines and Process</a:t>
            </a:r>
          </a:p>
        </p:txBody>
      </p:sp>
      <p:sp>
        <p:nvSpPr>
          <p:cNvPr id="83971" name="Rectangle 3" descr="Rectangle: Click to edit Master text styles&#10;Second level&#10;Third level&#10;Fourth level&#10;Fifth level"/>
          <p:cNvSpPr>
            <a:spLocks noGrp="1" noChangeArrowheads="1"/>
          </p:cNvSpPr>
          <p:nvPr>
            <p:ph idx="1"/>
          </p:nvPr>
        </p:nvSpPr>
        <p:spPr>
          <a:xfrm>
            <a:off x="304800" y="1475246"/>
            <a:ext cx="8305800" cy="5135257"/>
          </a:xfrm>
        </p:spPr>
        <p:txBody>
          <a:bodyPr>
            <a:normAutofit/>
          </a:bodyPr>
          <a:lstStyle/>
          <a:p>
            <a:pPr marL="0" indent="0" eaLnBrk="1" hangingPunct="1">
              <a:buFont typeface="Wingdings" pitchFamily="2" charset="2"/>
              <a:buNone/>
              <a:defRPr/>
            </a:pPr>
            <a:endParaRPr lang="en-US" dirty="0">
              <a:solidFill>
                <a:schemeClr val="bg2">
                  <a:lumMod val="50000"/>
                </a:schemeClr>
              </a:solidFill>
            </a:endParaRPr>
          </a:p>
          <a:p>
            <a:pPr marL="0" indent="0">
              <a:buNone/>
            </a:pPr>
            <a:r>
              <a:rPr lang="en-US" sz="1800" b="1" dirty="0">
                <a:latin typeface="Open Sans Semibold" panose="020B0706030804020204" pitchFamily="34" charset="0"/>
                <a:ea typeface="Open Sans Semibold" panose="020B0706030804020204" pitchFamily="34" charset="0"/>
                <a:cs typeface="Open Sans Semibold" panose="020B0706030804020204" pitchFamily="34" charset="0"/>
              </a:rPr>
              <a:t>Who is eligible?</a:t>
            </a:r>
            <a:endParaRPr lang="en-US" sz="1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bg2">
                  <a:lumMod val="25000"/>
                </a:schemeClr>
              </a:buCl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All regular full-time and part-time employees who are in good standing, not subject to a Performance Improvement Plan, and are employed as of 12/31/2018.</a:t>
            </a:r>
          </a:p>
          <a:p>
            <a:pPr lvl="1">
              <a:buClr>
                <a:schemeClr val="bg2">
                  <a:lumMod val="25000"/>
                </a:schemeClr>
              </a:buCl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Full-time and part-time employees who are at the maximum step with their respective grade, are in good standing, not subject to a Performance Improvement Plan, and are employed as of 12/31/2018, will receive a one-time performance payment in lieu of merit. </a:t>
            </a:r>
            <a:endParaRPr lang="en-US"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0" indent="0">
              <a:buNone/>
            </a:pPr>
            <a:r>
              <a:rPr lang="en-US" sz="1800" b="1" dirty="0">
                <a:latin typeface="Open Sans Semibold" panose="020B0706030804020204" pitchFamily="34" charset="0"/>
                <a:ea typeface="Open Sans Semibold" panose="020B0706030804020204" pitchFamily="34" charset="0"/>
                <a:cs typeface="Open Sans Semibold" panose="020B0706030804020204" pitchFamily="34" charset="0"/>
              </a:rPr>
              <a:t>Ineligible Employees:</a:t>
            </a:r>
            <a:endParaRPr lang="en-US" sz="1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bg2">
                  <a:lumMod val="25000"/>
                </a:schemeClr>
              </a:buCl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Employees who are currently subject to a Performance Improvement Plan; elected officials, board members, seasonal or temporary workers (including temporary election clerks and poll workers); Employees in grant funded positions; Employees in positions funded through the Griffin Judicial Circuit or District Attorney. </a:t>
            </a:r>
          </a:p>
          <a:p>
            <a:pPr lvl="1">
              <a:buClr>
                <a:schemeClr val="bg2">
                  <a:lumMod val="25000"/>
                </a:schemeClr>
              </a:buClr>
            </a:pPr>
            <a:r>
              <a:rPr lang="en-US" dirty="0">
                <a:latin typeface="Open Sans Semibold" panose="020B0706030804020204" pitchFamily="34" charset="0"/>
                <a:ea typeface="Open Sans Semibold" panose="020B0706030804020204" pitchFamily="34" charset="0"/>
                <a:cs typeface="Open Sans Semibold" panose="020B0706030804020204" pitchFamily="34" charset="0"/>
              </a:rPr>
              <a:t>Employees who are no longer employed at time of distribution.</a:t>
            </a:r>
          </a:p>
          <a:p>
            <a:pPr lvl="1">
              <a:buClr>
                <a:schemeClr val="accent3">
                  <a:lumMod val="50000"/>
                </a:schemeClr>
              </a:buClr>
              <a:defRPr/>
            </a:pPr>
            <a:endParaRPr lang="en-US" sz="1600" dirty="0"/>
          </a:p>
          <a:p>
            <a:pPr lvl="1" eaLnBrk="1" hangingPunct="1">
              <a:buClr>
                <a:schemeClr val="accent3">
                  <a:lumMod val="50000"/>
                </a:schemeClr>
              </a:buClr>
              <a:defRPr/>
            </a:pPr>
            <a:endParaRPr lang="en-US" sz="1800" dirty="0">
              <a:solidFill>
                <a:schemeClr val="accent3">
                  <a:lumMod val="50000"/>
                </a:schemeClr>
              </a:solidFill>
            </a:endParaRP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9955BE37-3349-46B1-AD08-09BDFE939955}"/>
              </a:ext>
            </a:extLst>
          </p:cNvPr>
          <p:cNvSpPr>
            <a:spLocks noGrp="1"/>
          </p:cNvSpPr>
          <p:nvPr>
            <p:ph type="sldNum" sz="quarter" idx="12"/>
          </p:nvPr>
        </p:nvSpPr>
        <p:spPr/>
        <p:txBody>
          <a:bodyPr/>
          <a:lstStyle/>
          <a:p>
            <a:fld id="{1ED661A2-2098-4D07-872C-1E994603E9D3}" type="slidenum">
              <a:rPr lang="en-US" smtClean="0"/>
              <a:pPr/>
              <a:t>36</a:t>
            </a:fld>
            <a:endParaRPr lang="en-US" dirty="0"/>
          </a:p>
        </p:txBody>
      </p:sp>
    </p:spTree>
    <p:extLst>
      <p:ext uri="{BB962C8B-B14F-4D97-AF65-F5344CB8AC3E}">
        <p14:creationId xmlns:p14="http://schemas.microsoft.com/office/powerpoint/2010/main" val="416215963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96875"/>
            <a:ext cx="8001000" cy="886864"/>
          </a:xfrm>
        </p:spPr>
        <p:txBody>
          <a:bodyPr>
            <a:noAutofit/>
          </a:bodyPr>
          <a:lstStyle/>
          <a:p>
            <a:pPr algn="ctr"/>
            <a:r>
              <a:rPr lang="en-US" sz="3200" b="1" dirty="0"/>
              <a:t>Proposed Public Safety Salary Increase 9.09% Distribution</a:t>
            </a:r>
          </a:p>
        </p:txBody>
      </p:sp>
      <p:sp>
        <p:nvSpPr>
          <p:cNvPr id="83971" name="Rectangle 3" descr="Rectangle: Click to edit Master text styles&#10;Second level&#10;Third level&#10;Fourth level&#10;Fifth level"/>
          <p:cNvSpPr>
            <a:spLocks noGrp="1" noChangeArrowheads="1"/>
          </p:cNvSpPr>
          <p:nvPr>
            <p:ph idx="1"/>
          </p:nvPr>
        </p:nvSpPr>
        <p:spPr>
          <a:xfrm>
            <a:off x="381000" y="1670156"/>
            <a:ext cx="8229600" cy="1039353"/>
          </a:xfrm>
        </p:spPr>
        <p:txBody>
          <a:bodyPr>
            <a:normAutofit fontScale="25000" lnSpcReduction="20000"/>
          </a:bodyPr>
          <a:lstStyle/>
          <a:p>
            <a:pPr marL="0" indent="0" eaLnBrk="1" hangingPunct="1">
              <a:buFont typeface="Wingdings" pitchFamily="2" charset="2"/>
              <a:buNone/>
              <a:defRPr/>
            </a:pPr>
            <a:endParaRPr lang="en-US" sz="7200" dirty="0">
              <a:solidFill>
                <a:schemeClr val="bg2">
                  <a:lumMod val="50000"/>
                </a:schemeClr>
              </a:solidFill>
            </a:endParaRPr>
          </a:p>
          <a:p>
            <a:pPr lvl="1">
              <a:buClr>
                <a:schemeClr val="accent3">
                  <a:lumMod val="50000"/>
                </a:schemeClr>
              </a:buClr>
              <a:defRPr/>
            </a:pPr>
            <a:r>
              <a:rPr lang="en-US" sz="7200" dirty="0">
                <a:latin typeface="Open Sans Semibold" panose="020B0706030804020204" pitchFamily="34" charset="0"/>
                <a:ea typeface="Open Sans Semibold" panose="020B0706030804020204" pitchFamily="34" charset="0"/>
                <a:cs typeface="Open Sans Semibold" panose="020B0706030804020204" pitchFamily="34" charset="0"/>
              </a:rPr>
              <a:t>Approximately each Public Safety position increases 9.09% per scale</a:t>
            </a:r>
          </a:p>
          <a:p>
            <a:pPr lvl="1">
              <a:buClr>
                <a:schemeClr val="accent3">
                  <a:lumMod val="50000"/>
                </a:schemeClr>
              </a:buClr>
              <a:defRPr/>
            </a:pPr>
            <a:r>
              <a:rPr lang="en-US" sz="7200" dirty="0">
                <a:latin typeface="Open Sans Semibold" panose="020B0706030804020204" pitchFamily="34" charset="0"/>
                <a:ea typeface="Open Sans Semibold" panose="020B0706030804020204" pitchFamily="34" charset="0"/>
                <a:cs typeface="Open Sans Semibold" panose="020B0706030804020204" pitchFamily="34" charset="0"/>
              </a:rPr>
              <a:t>Remainder of workforce 5.0% forced bell curve – effective 3.25%</a:t>
            </a:r>
          </a:p>
          <a:p>
            <a:pPr lvl="1">
              <a:buClr>
                <a:schemeClr val="accent3">
                  <a:lumMod val="50000"/>
                </a:schemeClr>
              </a:buClr>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01168" lvl="1" indent="0">
              <a:buClr>
                <a:schemeClr val="accent3">
                  <a:lumMod val="50000"/>
                </a:schemeClr>
              </a:buClr>
              <a:buNone/>
              <a:defRPr/>
            </a:pPr>
            <a:endParaRPr lang="en-US" sz="1600" dirty="0"/>
          </a:p>
          <a:p>
            <a:pPr lvl="1" eaLnBrk="1" hangingPunct="1">
              <a:buClr>
                <a:schemeClr val="accent3">
                  <a:lumMod val="50000"/>
                </a:schemeClr>
              </a:buClr>
              <a:defRPr/>
            </a:pPr>
            <a:endParaRPr lang="en-US" sz="1800" dirty="0">
              <a:solidFill>
                <a:schemeClr val="accent3">
                  <a:lumMod val="50000"/>
                </a:schemeClr>
              </a:solidFill>
            </a:endParaRPr>
          </a:p>
          <a:p>
            <a:pPr lvl="1" eaLnBrk="1" hangingPunct="1">
              <a:buClr>
                <a:schemeClr val="accent3">
                  <a:lumMod val="50000"/>
                </a:schemeClr>
              </a:buClr>
              <a:defRPr/>
            </a:pPr>
            <a:endParaRPr lang="en-US" sz="2000" dirty="0">
              <a:solidFill>
                <a:schemeClr val="accent3">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2" name="Slide Number Placeholder 1"/>
          <p:cNvSpPr>
            <a:spLocks noGrp="1"/>
          </p:cNvSpPr>
          <p:nvPr>
            <p:ph type="sldNum" sz="quarter" idx="12"/>
          </p:nvPr>
        </p:nvSpPr>
        <p:spPr/>
        <p:txBody>
          <a:bodyPr/>
          <a:lstStyle/>
          <a:p>
            <a:pPr>
              <a:defRPr/>
            </a:pPr>
            <a:fld id="{BC25C9C2-BCDD-46C8-BCAE-EA7573C27639}" type="slidenum">
              <a:rPr lang="en-US" smtClean="0"/>
              <a:pPr>
                <a:defRPr/>
              </a:pPr>
              <a:t>37</a:t>
            </a:fld>
            <a:endParaRPr lang="en-US" dirty="0"/>
          </a:p>
        </p:txBody>
      </p:sp>
      <p:sp>
        <p:nvSpPr>
          <p:cNvPr id="7" name="Rectangle 6">
            <a:extLst>
              <a:ext uri="{FF2B5EF4-FFF2-40B4-BE49-F238E27FC236}">
                <a16:creationId xmlns:a16="http://schemas.microsoft.com/office/drawing/2014/main" id="{762D9BF1-E1FE-441F-86DD-F7C786044C23}"/>
              </a:ext>
            </a:extLst>
          </p:cNvPr>
          <p:cNvSpPr/>
          <p:nvPr/>
        </p:nvSpPr>
        <p:spPr>
          <a:xfrm>
            <a:off x="499068" y="5969431"/>
            <a:ext cx="8229600" cy="1446550"/>
          </a:xfrm>
          <a:prstGeom prst="rect">
            <a:avLst/>
          </a:prstGeom>
        </p:spPr>
        <p:txBody>
          <a:bodyPr wrap="square">
            <a:spAutoFit/>
          </a:bodyPr>
          <a:lstStyle/>
          <a:p>
            <a:pPr marL="201168" lvl="1" indent="0">
              <a:buNone/>
              <a:defRPr/>
            </a:pPr>
            <a:r>
              <a:rPr lang="en-US" sz="1200" dirty="0"/>
              <a:t>Based upon their administrative functions there are twenty-two positions within our existing Public Safety departments that will fall under the forced merit allocation vs. Public Safety allocation.</a:t>
            </a:r>
          </a:p>
          <a:p>
            <a:pPr lvl="1">
              <a:defRPr/>
            </a:pPr>
            <a:endParaRPr lang="en-US" sz="2400" dirty="0">
              <a:solidFill>
                <a:schemeClr val="bg2">
                  <a:lumMod val="50000"/>
                </a:schemeClr>
              </a:solidFill>
            </a:endParaRPr>
          </a:p>
          <a:p>
            <a:pPr>
              <a:defRPr/>
            </a:pPr>
            <a:endParaRPr lang="en-US" sz="4000" dirty="0">
              <a:solidFill>
                <a:schemeClr val="bg2">
                  <a:lumMod val="50000"/>
                </a:schemeClr>
              </a:solidFill>
            </a:endParaRPr>
          </a:p>
        </p:txBody>
      </p:sp>
      <p:graphicFrame>
        <p:nvGraphicFramePr>
          <p:cNvPr id="3" name="Table 2">
            <a:extLst>
              <a:ext uri="{FF2B5EF4-FFF2-40B4-BE49-F238E27FC236}">
                <a16:creationId xmlns:a16="http://schemas.microsoft.com/office/drawing/2014/main" id="{B1BD715D-2FCB-461C-B5EB-333B1BE8E69C}"/>
              </a:ext>
            </a:extLst>
          </p:cNvPr>
          <p:cNvGraphicFramePr>
            <a:graphicFrameLocks noGrp="1"/>
          </p:cNvGraphicFramePr>
          <p:nvPr>
            <p:extLst>
              <p:ext uri="{D42A27DB-BD31-4B8C-83A1-F6EECF244321}">
                <p14:modId xmlns:p14="http://schemas.microsoft.com/office/powerpoint/2010/main" val="497862059"/>
              </p:ext>
            </p:extLst>
          </p:nvPr>
        </p:nvGraphicFramePr>
        <p:xfrm>
          <a:off x="1333500" y="2522530"/>
          <a:ext cx="6477000" cy="3214275"/>
        </p:xfrm>
        <a:graphic>
          <a:graphicData uri="http://schemas.openxmlformats.org/drawingml/2006/table">
            <a:tbl>
              <a:tblPr firstRow="1" bandRow="1">
                <a:tableStyleId>{073A0DAA-6AF3-43AB-8588-CEC1D06C72B9}</a:tableStyleId>
              </a:tblPr>
              <a:tblGrid>
                <a:gridCol w="2181162">
                  <a:extLst>
                    <a:ext uri="{9D8B030D-6E8A-4147-A177-3AD203B41FA5}">
                      <a16:colId xmlns:a16="http://schemas.microsoft.com/office/drawing/2014/main" val="583409834"/>
                    </a:ext>
                  </a:extLst>
                </a:gridCol>
                <a:gridCol w="1247838">
                  <a:extLst>
                    <a:ext uri="{9D8B030D-6E8A-4147-A177-3AD203B41FA5}">
                      <a16:colId xmlns:a16="http://schemas.microsoft.com/office/drawing/2014/main" val="499989834"/>
                    </a:ext>
                  </a:extLst>
                </a:gridCol>
                <a:gridCol w="1600200">
                  <a:extLst>
                    <a:ext uri="{9D8B030D-6E8A-4147-A177-3AD203B41FA5}">
                      <a16:colId xmlns:a16="http://schemas.microsoft.com/office/drawing/2014/main" val="1366078200"/>
                    </a:ext>
                  </a:extLst>
                </a:gridCol>
                <a:gridCol w="1447800">
                  <a:extLst>
                    <a:ext uri="{9D8B030D-6E8A-4147-A177-3AD203B41FA5}">
                      <a16:colId xmlns:a16="http://schemas.microsoft.com/office/drawing/2014/main" val="1972722625"/>
                    </a:ext>
                  </a:extLst>
                </a:gridCol>
              </a:tblGrid>
              <a:tr h="340587">
                <a:tc gridSpan="4">
                  <a:txBody>
                    <a:bodyPr/>
                    <a:lstStyle/>
                    <a:p>
                      <a:pPr algn="ctr"/>
                      <a:r>
                        <a:rPr lang="en-US" dirty="0">
                          <a:latin typeface="Open Sans Semibold" panose="020B0706030804020204" pitchFamily="34" charset="0"/>
                          <a:ea typeface="Open Sans Semibold" panose="020B0706030804020204" pitchFamily="34" charset="0"/>
                          <a:cs typeface="Open Sans Semibold" panose="020B0706030804020204" pitchFamily="34" charset="0"/>
                        </a:rPr>
                        <a:t>Dollar Impact</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857170843"/>
                  </a:ext>
                </a:extLst>
              </a:tr>
              <a:tr h="692188">
                <a:tc>
                  <a:txBody>
                    <a:bodyPr/>
                    <a:lstStyle/>
                    <a:p>
                      <a:pPr algn="ct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Fund</a:t>
                      </a:r>
                    </a:p>
                  </a:txBody>
                  <a:tcPr/>
                </a:tc>
                <a:tc>
                  <a:txBody>
                    <a:bodyPr/>
                    <a:lstStyle/>
                    <a:p>
                      <a:pPr algn="ct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Public Safety 9.09%</a:t>
                      </a:r>
                    </a:p>
                  </a:txBody>
                  <a:tcPr/>
                </a:tc>
                <a:tc>
                  <a:txBody>
                    <a:bodyPr/>
                    <a:lstStyle/>
                    <a:p>
                      <a:pPr algn="ct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Remaining County Employees      (Merit Avg 3.25%)</a:t>
                      </a:r>
                    </a:p>
                  </a:txBody>
                  <a:tcPr/>
                </a:tc>
                <a:tc>
                  <a:txBody>
                    <a:bodyPr/>
                    <a:lstStyle/>
                    <a:p>
                      <a:pPr algn="ctr"/>
                      <a:r>
                        <a:rPr lang="en-US" sz="1200" dirty="0">
                          <a:latin typeface="Open Sans Semibold" panose="020B0706030804020204" pitchFamily="34" charset="0"/>
                          <a:ea typeface="Open Sans Semibold" panose="020B0706030804020204" pitchFamily="34" charset="0"/>
                          <a:cs typeface="Open Sans Semibold" panose="020B0706030804020204" pitchFamily="34" charset="0"/>
                        </a:rPr>
                        <a:t>Total Impact</a:t>
                      </a:r>
                    </a:p>
                  </a:txBody>
                  <a:tcPr/>
                </a:tc>
                <a:extLst>
                  <a:ext uri="{0D108BD9-81ED-4DB2-BD59-A6C34878D82A}">
                    <a16:rowId xmlns:a16="http://schemas.microsoft.com/office/drawing/2014/main" val="2423266524"/>
                  </a:ext>
                </a:extLst>
              </a:tr>
              <a:tr h="283822">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General Fund</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974,907</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436,176</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1,411,083</a:t>
                      </a:r>
                    </a:p>
                  </a:txBody>
                  <a:tcPr/>
                </a:tc>
                <a:extLst>
                  <a:ext uri="{0D108BD9-81ED-4DB2-BD59-A6C34878D82A}">
                    <a16:rowId xmlns:a16="http://schemas.microsoft.com/office/drawing/2014/main" val="1497901877"/>
                  </a:ext>
                </a:extLst>
              </a:tr>
              <a:tr h="305722">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Emergency 911</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128,596</a:t>
                      </a:r>
                    </a:p>
                  </a:txBody>
                  <a:tcPr/>
                </a:tc>
                <a:tc>
                  <a:txBody>
                    <a:bodyPr/>
                    <a:lstStyle/>
                    <a:p>
                      <a:pPr algn="r"/>
                      <a:endPar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128,596</a:t>
                      </a:r>
                    </a:p>
                  </a:txBody>
                  <a:tcPr/>
                </a:tc>
                <a:extLst>
                  <a:ext uri="{0D108BD9-81ED-4DB2-BD59-A6C34878D82A}">
                    <a16:rowId xmlns:a16="http://schemas.microsoft.com/office/drawing/2014/main" val="3549024890"/>
                  </a:ext>
                </a:extLst>
              </a:tr>
              <a:tr h="283822">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Fire Services</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516,148</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3,031</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519,179</a:t>
                      </a:r>
                    </a:p>
                  </a:txBody>
                  <a:tcPr/>
                </a:tc>
                <a:extLst>
                  <a:ext uri="{0D108BD9-81ED-4DB2-BD59-A6C34878D82A}">
                    <a16:rowId xmlns:a16="http://schemas.microsoft.com/office/drawing/2014/main" val="2018586600"/>
                  </a:ext>
                </a:extLst>
              </a:tr>
              <a:tr h="283822">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EMS</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171,838</a:t>
                      </a:r>
                    </a:p>
                  </a:txBody>
                  <a:tcPr/>
                </a:tc>
                <a:tc>
                  <a:txBody>
                    <a:bodyPr/>
                    <a:lstStyle/>
                    <a:p>
                      <a:pPr algn="r"/>
                      <a:endPar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171,838</a:t>
                      </a:r>
                    </a:p>
                  </a:txBody>
                  <a:tcPr/>
                </a:tc>
                <a:extLst>
                  <a:ext uri="{0D108BD9-81ED-4DB2-BD59-A6C34878D82A}">
                    <a16:rowId xmlns:a16="http://schemas.microsoft.com/office/drawing/2014/main" val="1948912578"/>
                  </a:ext>
                </a:extLst>
              </a:tr>
              <a:tr h="326605">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Water System/Marshal</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18,939</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108,523</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127,462</a:t>
                      </a:r>
                    </a:p>
                  </a:txBody>
                  <a:tcPr/>
                </a:tc>
                <a:extLst>
                  <a:ext uri="{0D108BD9-81ED-4DB2-BD59-A6C34878D82A}">
                    <a16:rowId xmlns:a16="http://schemas.microsoft.com/office/drawing/2014/main" val="1871935321"/>
                  </a:ext>
                </a:extLst>
              </a:tr>
              <a:tr h="283822">
                <a:tc>
                  <a:txBody>
                    <a:bodyPr/>
                    <a:lstStyle/>
                    <a:p>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Solid Waste</a:t>
                      </a:r>
                    </a:p>
                  </a:txBody>
                  <a:tcPr/>
                </a:tc>
                <a:tc>
                  <a:txBody>
                    <a:bodyPr/>
                    <a:lstStyle/>
                    <a:p>
                      <a:pPr algn="r"/>
                      <a:endPar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endParaRP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1,522</a:t>
                      </a:r>
                    </a:p>
                  </a:txBody>
                  <a:tcPr/>
                </a:tc>
                <a:tc>
                  <a:txBody>
                    <a:bodyPr/>
                    <a:lstStyle/>
                    <a:p>
                      <a:pPr algn="r"/>
                      <a:r>
                        <a:rPr lang="en-US" sz="1400"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1,522</a:t>
                      </a:r>
                    </a:p>
                  </a:txBody>
                  <a:tcPr/>
                </a:tc>
                <a:extLst>
                  <a:ext uri="{0D108BD9-81ED-4DB2-BD59-A6C34878D82A}">
                    <a16:rowId xmlns:a16="http://schemas.microsoft.com/office/drawing/2014/main" val="3187633469"/>
                  </a:ext>
                </a:extLst>
              </a:tr>
              <a:tr h="283822">
                <a:tc>
                  <a:txBody>
                    <a:bodyPr/>
                    <a:lstStyle/>
                    <a:p>
                      <a:pPr algn="ctr"/>
                      <a:r>
                        <a:rPr lang="en-US" sz="1400"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Total</a:t>
                      </a:r>
                    </a:p>
                  </a:txBody>
                  <a:tcPr/>
                </a:tc>
                <a:tc>
                  <a:txBody>
                    <a:bodyPr/>
                    <a:lstStyle/>
                    <a:p>
                      <a:pPr algn="r"/>
                      <a:r>
                        <a:rPr lang="en-US" sz="1400"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$1,810,428</a:t>
                      </a:r>
                    </a:p>
                  </a:txBody>
                  <a:tcPr/>
                </a:tc>
                <a:tc>
                  <a:txBody>
                    <a:bodyPr/>
                    <a:lstStyle/>
                    <a:p>
                      <a:pPr algn="r"/>
                      <a:r>
                        <a:rPr lang="en-US" sz="1400"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$549,252</a:t>
                      </a:r>
                    </a:p>
                  </a:txBody>
                  <a:tcPr/>
                </a:tc>
                <a:tc>
                  <a:txBody>
                    <a:bodyPr/>
                    <a:lstStyle/>
                    <a:p>
                      <a:pPr algn="r"/>
                      <a:r>
                        <a:rPr lang="en-US" sz="1400" b="1" dirty="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rPr>
                        <a:t>$2,359,680</a:t>
                      </a:r>
                    </a:p>
                  </a:txBody>
                  <a:tcPr/>
                </a:tc>
                <a:extLst>
                  <a:ext uri="{0D108BD9-81ED-4DB2-BD59-A6C34878D82A}">
                    <a16:rowId xmlns:a16="http://schemas.microsoft.com/office/drawing/2014/main" val="1761424667"/>
                  </a:ext>
                </a:extLst>
              </a:tr>
            </a:tbl>
          </a:graphicData>
        </a:graphic>
      </p:graphicFrame>
    </p:spTree>
    <p:extLst>
      <p:ext uri="{BB962C8B-B14F-4D97-AF65-F5344CB8AC3E}">
        <p14:creationId xmlns:p14="http://schemas.microsoft.com/office/powerpoint/2010/main" val="20484873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2020" y="2627282"/>
            <a:ext cx="7772400" cy="3962400"/>
          </a:xfrm>
        </p:spPr>
        <p:txBody>
          <a:bodyPr>
            <a:normAutofit/>
          </a:bodyPr>
          <a:lstStyle/>
          <a:p>
            <a:r>
              <a:rPr lang="en-US" sz="5000" dirty="0"/>
              <a:t>Fayette County, Georgia</a:t>
            </a:r>
            <a:br>
              <a:rPr lang="en-US" sz="5000" dirty="0">
                <a:latin typeface="Georgia" pitchFamily="18" charset="0"/>
              </a:rPr>
            </a:br>
            <a:br>
              <a:rPr lang="en-US" sz="5000" dirty="0">
                <a:latin typeface="Georgia" pitchFamily="18" charset="0"/>
              </a:rPr>
            </a:br>
            <a:r>
              <a:rPr lang="en-US" sz="4400" dirty="0">
                <a:latin typeface="Open Sans" panose="020B0606030504020204" pitchFamily="34" charset="0"/>
                <a:ea typeface="Open Sans" panose="020B0606030504020204" pitchFamily="34" charset="0"/>
                <a:cs typeface="Open Sans" panose="020B0606030504020204" pitchFamily="34" charset="0"/>
              </a:rPr>
              <a:t>FY2020 Maintenance &amp; Operations</a:t>
            </a:r>
            <a:br>
              <a:rPr lang="en-US" sz="5000" dirty="0">
                <a:latin typeface="Georgia" pitchFamily="18" charset="0"/>
              </a:rPr>
            </a:br>
            <a:endParaRPr lang="en-US" sz="5000" dirty="0">
              <a:latin typeface="Georgia" pitchFamily="18" charset="0"/>
            </a:endParaRPr>
          </a:p>
        </p:txBody>
      </p:sp>
    </p:spTree>
    <p:extLst>
      <p:ext uri="{BB962C8B-B14F-4D97-AF65-F5344CB8AC3E}">
        <p14:creationId xmlns:p14="http://schemas.microsoft.com/office/powerpoint/2010/main" val="303875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descr="Rectangle: Click to edit Master text styles&#10;Second level&#10;Third level&#10;Fourth level&#10;Fifth level"/>
          <p:cNvSpPr>
            <a:spLocks noGrp="1" noChangeArrowheads="1"/>
          </p:cNvSpPr>
          <p:nvPr>
            <p:ph idx="1"/>
          </p:nvPr>
        </p:nvSpPr>
        <p:spPr>
          <a:xfrm>
            <a:off x="323692" y="1446372"/>
            <a:ext cx="8382000" cy="5187357"/>
          </a:xfrm>
        </p:spPr>
        <p:txBody>
          <a:bodyPr>
            <a:normAutofit/>
          </a:bodyPr>
          <a:lstStyle/>
          <a:p>
            <a:pPr marL="0" lvl="1" indent="0">
              <a:lnSpc>
                <a:spcPct val="90000"/>
              </a:lnSpc>
              <a:buClr>
                <a:schemeClr val="accent3">
                  <a:lumMod val="50000"/>
                </a:schemeClr>
              </a:buClr>
              <a:buNone/>
              <a:defRPr/>
            </a:pP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lnSpc>
                <a:spcPct val="90000"/>
              </a:lnSpc>
              <a:buClr>
                <a:schemeClr val="accent3">
                  <a:lumMod val="50000"/>
                </a:schemeClr>
              </a:buCl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Property/Casualty Insurance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remains flat with the FY2019 policy premiums.</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lnSpc>
                <a:spcPct val="90000"/>
              </a:lnSpc>
              <a:buClr>
                <a:schemeClr val="accent3">
                  <a:lumMod val="50000"/>
                </a:schemeClr>
              </a:buClr>
              <a:defRPr/>
            </a:pPr>
            <a:r>
              <a:rPr lang="en-US" sz="1900" dirty="0">
                <a:latin typeface="Open Sans Extrabold" panose="020B0906030804020204" pitchFamily="34" charset="0"/>
                <a:ea typeface="Open Sans Extrabold" panose="020B0906030804020204" pitchFamily="34" charset="0"/>
                <a:cs typeface="Open Sans Extrabold" panose="020B0906030804020204" pitchFamily="34" charset="0"/>
              </a:rPr>
              <a:t>Elections</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 Includes $400k in anticipated election costs</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lnSpc>
                <a:spcPct val="90000"/>
              </a:lnSpc>
              <a:buClr>
                <a:schemeClr val="accent3">
                  <a:lumMod val="50000"/>
                </a:schemeClr>
              </a:buCl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Vehicle/Heavy Equipment Replacement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Continued funding into the VE (Vehicle Equipment) Fund to ensure future funding is available to replace vehicle and equipment. Existing VE Net Position $9,248,002.</a:t>
            </a:r>
          </a:p>
          <a:p>
            <a:pPr marL="393192" lvl="1" indent="0">
              <a:lnSpc>
                <a:spcPct val="90000"/>
              </a:lnSpc>
              <a:buClr>
                <a:schemeClr val="accent3">
                  <a:lumMod val="50000"/>
                </a:schemeClr>
              </a:buClr>
              <a:buNone/>
              <a:defRPr/>
            </a:pP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3">
              <a:lnSpc>
                <a:spcPct val="90000"/>
              </a:lnSpc>
              <a:buClr>
                <a:schemeClr val="accent3">
                  <a:lumMod val="50000"/>
                </a:schemeClr>
              </a:buClr>
              <a:defRPr/>
            </a:pPr>
            <a:endParaRPr lang="en-US" sz="1400" dirty="0">
              <a:solidFill>
                <a:srgbClr val="A8CDD7">
                  <a:lumMod val="50000"/>
                </a:srgbClr>
              </a:solidFill>
            </a:endParaRPr>
          </a:p>
          <a:p>
            <a:pPr marL="393192" lvl="1" indent="0" eaLnBrk="1" hangingPunct="1">
              <a:lnSpc>
                <a:spcPct val="90000"/>
              </a:lnSpc>
              <a:buNone/>
              <a:defRPr/>
            </a:pPr>
            <a:endParaRPr lang="en-US" sz="1800" dirty="0">
              <a:solidFill>
                <a:schemeClr val="bg2">
                  <a:lumMod val="50000"/>
                </a:schemeClr>
              </a:solidFill>
            </a:endParaRPr>
          </a:p>
          <a:p>
            <a:pPr lvl="1" eaLnBrk="1" hangingPunct="1">
              <a:lnSpc>
                <a:spcPct val="90000"/>
              </a:lnSpc>
              <a:buFont typeface="Wingdings" pitchFamily="2" charset="2"/>
              <a:buChar char="Ø"/>
              <a:defRPr/>
            </a:pPr>
            <a:endParaRPr lang="en-US" sz="1800" dirty="0">
              <a:solidFill>
                <a:schemeClr val="bg2">
                  <a:lumMod val="50000"/>
                </a:schemeClr>
              </a:solidFill>
            </a:endParaRPr>
          </a:p>
          <a:p>
            <a:pPr lvl="1" eaLnBrk="1" hangingPunct="1">
              <a:lnSpc>
                <a:spcPct val="90000"/>
              </a:lnSpc>
              <a:buFont typeface="Wingdings" pitchFamily="2" charset="2"/>
              <a:buChar char="Ø"/>
              <a:defRPr/>
            </a:pPr>
            <a:endParaRPr lang="en-US" sz="1800" dirty="0">
              <a:solidFill>
                <a:schemeClr val="bg2">
                  <a:lumMod val="50000"/>
                </a:schemeClr>
              </a:solidFill>
            </a:endParaRPr>
          </a:p>
          <a:p>
            <a:pPr lvl="1" eaLnBrk="1" hangingPunct="1">
              <a:lnSpc>
                <a:spcPct val="90000"/>
              </a:lnSpc>
              <a:buFont typeface="Wingdings" pitchFamily="2" charset="2"/>
              <a:buChar char="Ø"/>
              <a:defRPr/>
            </a:pPr>
            <a:endParaRPr lang="en-US" sz="1800" dirty="0"/>
          </a:p>
          <a:p>
            <a:pPr lvl="1" eaLnBrk="1" hangingPunct="1">
              <a:lnSpc>
                <a:spcPct val="90000"/>
              </a:lnSpc>
              <a:buFont typeface="Wingdings" pitchFamily="2" charset="2"/>
              <a:buChar char="Ø"/>
              <a:defRPr/>
            </a:pPr>
            <a:endParaRPr lang="en-US" sz="1800" dirty="0">
              <a:solidFill>
                <a:schemeClr val="bg2">
                  <a:lumMod val="50000"/>
                </a:schemeClr>
              </a:solidFill>
            </a:endParaRPr>
          </a:p>
          <a:p>
            <a:pPr marL="914400" lvl="1" indent="-457200" eaLnBrk="1" hangingPunct="1">
              <a:lnSpc>
                <a:spcPct val="90000"/>
              </a:lnSpc>
              <a:buFont typeface="+mj-lt"/>
              <a:buAutoNum type="arabicPeriod"/>
              <a:defRPr/>
            </a:pPr>
            <a:endParaRPr lang="en-US" sz="1800" dirty="0"/>
          </a:p>
          <a:p>
            <a:pPr marL="342900" lvl="1" indent="-342900" eaLnBrk="1" hangingPunct="1">
              <a:buClr>
                <a:schemeClr val="tx1">
                  <a:lumMod val="50000"/>
                </a:schemeClr>
              </a:buClr>
              <a:buSzPct val="120000"/>
              <a:buFont typeface="Wingdings" pitchFamily="2" charset="2"/>
              <a:buChar char="§"/>
              <a:defRPr/>
            </a:pPr>
            <a:endParaRPr lang="en-US" sz="1800" dirty="0"/>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8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0" lvl="1" indent="0" eaLnBrk="1" hangingPunct="1">
              <a:buClr>
                <a:schemeClr val="tx1">
                  <a:lumMod val="50000"/>
                </a:schemeClr>
              </a:buClr>
              <a:buSzPct val="120000"/>
              <a:buFont typeface="Wingdings" pitchFamily="2" charset="2"/>
              <a:buNone/>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graphicFrame>
        <p:nvGraphicFramePr>
          <p:cNvPr id="6" name="Table 5">
            <a:extLst>
              <a:ext uri="{FF2B5EF4-FFF2-40B4-BE49-F238E27FC236}">
                <a16:creationId xmlns:a16="http://schemas.microsoft.com/office/drawing/2014/main" id="{D8E05EA4-0E85-4BAF-A4A5-3BE5C0CAF8A7}"/>
              </a:ext>
            </a:extLst>
          </p:cNvPr>
          <p:cNvGraphicFramePr>
            <a:graphicFrameLocks noGrp="1"/>
          </p:cNvGraphicFramePr>
          <p:nvPr>
            <p:extLst>
              <p:ext uri="{D42A27DB-BD31-4B8C-83A1-F6EECF244321}">
                <p14:modId xmlns:p14="http://schemas.microsoft.com/office/powerpoint/2010/main" val="263584133"/>
              </p:ext>
            </p:extLst>
          </p:nvPr>
        </p:nvGraphicFramePr>
        <p:xfrm>
          <a:off x="4267200" y="4535329"/>
          <a:ext cx="2971799" cy="1752597"/>
        </p:xfrm>
        <a:graphic>
          <a:graphicData uri="http://schemas.openxmlformats.org/drawingml/2006/table">
            <a:tbl>
              <a:tblPr/>
              <a:tblGrid>
                <a:gridCol w="1209627">
                  <a:extLst>
                    <a:ext uri="{9D8B030D-6E8A-4147-A177-3AD203B41FA5}">
                      <a16:colId xmlns:a16="http://schemas.microsoft.com/office/drawing/2014/main" val="3020689064"/>
                    </a:ext>
                  </a:extLst>
                </a:gridCol>
                <a:gridCol w="881086">
                  <a:extLst>
                    <a:ext uri="{9D8B030D-6E8A-4147-A177-3AD203B41FA5}">
                      <a16:colId xmlns:a16="http://schemas.microsoft.com/office/drawing/2014/main" val="2286468955"/>
                    </a:ext>
                  </a:extLst>
                </a:gridCol>
                <a:gridCol w="881086">
                  <a:extLst>
                    <a:ext uri="{9D8B030D-6E8A-4147-A177-3AD203B41FA5}">
                      <a16:colId xmlns:a16="http://schemas.microsoft.com/office/drawing/2014/main" val="2059414543"/>
                    </a:ext>
                  </a:extLst>
                </a:gridCol>
              </a:tblGrid>
              <a:tr h="250371">
                <a:tc>
                  <a:txBody>
                    <a:bodyPr/>
                    <a:lstStyle/>
                    <a:p>
                      <a:pPr algn="l" fontAlgn="b"/>
                      <a:endParaRPr lang="en-US"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FY2019</a:t>
                      </a:r>
                    </a:p>
                  </a:txBody>
                  <a:tcPr marL="6350" marR="6350" marT="6350" marB="0" anchor="b">
                    <a:lnL>
                      <a:noFill/>
                    </a:lnL>
                    <a:lnR>
                      <a:noFill/>
                    </a:lnR>
                    <a:lnT>
                      <a:noFill/>
                    </a:lnT>
                    <a:lnB>
                      <a:noFill/>
                    </a:lnB>
                  </a:tcPr>
                </a:tc>
                <a:tc>
                  <a:txBody>
                    <a:bodyPr/>
                    <a:lstStyle/>
                    <a:p>
                      <a:pPr algn="ctr" fontAlgn="b"/>
                      <a:r>
                        <a:rPr lang="en-US" sz="1200" b="1" i="0" u="none" strike="noStrike">
                          <a:solidFill>
                            <a:srgbClr val="000000"/>
                          </a:solidFill>
                          <a:effectLst/>
                          <a:latin typeface="Calibri" panose="020F0502020204030204" pitchFamily="34" charset="0"/>
                        </a:rPr>
                        <a:t>FY2020</a:t>
                      </a:r>
                    </a:p>
                  </a:txBody>
                  <a:tcPr marL="6350" marR="6350" marT="6350" marB="0" anchor="b">
                    <a:lnL>
                      <a:noFill/>
                    </a:lnL>
                    <a:lnR>
                      <a:noFill/>
                    </a:lnR>
                    <a:lnT>
                      <a:noFill/>
                    </a:lnT>
                    <a:lnB>
                      <a:noFill/>
                    </a:lnB>
                  </a:tcPr>
                </a:tc>
                <a:extLst>
                  <a:ext uri="{0D108BD9-81ED-4DB2-BD59-A6C34878D82A}">
                    <a16:rowId xmlns:a16="http://schemas.microsoft.com/office/drawing/2014/main" val="2575090899"/>
                  </a:ext>
                </a:extLst>
              </a:tr>
              <a:tr h="250371">
                <a:tc>
                  <a:txBody>
                    <a:bodyPr/>
                    <a:lstStyle/>
                    <a:p>
                      <a:pPr algn="l" fontAlgn="b"/>
                      <a:r>
                        <a:rPr lang="en-US" sz="1200" b="1" i="0" u="none" strike="noStrike">
                          <a:solidFill>
                            <a:srgbClr val="000000"/>
                          </a:solidFill>
                          <a:effectLst/>
                          <a:latin typeface="Calibri" panose="020F0502020204030204" pitchFamily="34" charset="0"/>
                        </a:rPr>
                        <a:t>General Fund</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$725,000</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$725,000</a:t>
                      </a:r>
                    </a:p>
                  </a:txBody>
                  <a:tcPr marL="6350" marR="6350" marT="6350" marB="0" anchor="b">
                    <a:lnL>
                      <a:noFill/>
                    </a:lnL>
                    <a:lnR>
                      <a:noFill/>
                    </a:lnR>
                    <a:lnT>
                      <a:noFill/>
                    </a:lnT>
                    <a:lnB>
                      <a:noFill/>
                    </a:lnB>
                  </a:tcPr>
                </a:tc>
                <a:extLst>
                  <a:ext uri="{0D108BD9-81ED-4DB2-BD59-A6C34878D82A}">
                    <a16:rowId xmlns:a16="http://schemas.microsoft.com/office/drawing/2014/main" val="403914202"/>
                  </a:ext>
                </a:extLst>
              </a:tr>
              <a:tr h="250371">
                <a:tc>
                  <a:txBody>
                    <a:bodyPr/>
                    <a:lstStyle/>
                    <a:p>
                      <a:pPr algn="r" fontAlgn="b"/>
                      <a:r>
                        <a:rPr lang="en-US" sz="1200" b="0" i="1" u="none" strike="noStrike">
                          <a:solidFill>
                            <a:srgbClr val="000000"/>
                          </a:solidFill>
                          <a:effectLst/>
                          <a:latin typeface="Calibri" panose="020F0502020204030204" pitchFamily="34" charset="0"/>
                        </a:rPr>
                        <a:t>Vehicle</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$525,000</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$525,000</a:t>
                      </a:r>
                    </a:p>
                  </a:txBody>
                  <a:tcPr marL="6350" marR="6350" marT="6350" marB="0" anchor="b">
                    <a:lnL>
                      <a:noFill/>
                    </a:lnL>
                    <a:lnR>
                      <a:noFill/>
                    </a:lnR>
                    <a:lnT>
                      <a:noFill/>
                    </a:lnT>
                    <a:lnB>
                      <a:noFill/>
                    </a:lnB>
                  </a:tcPr>
                </a:tc>
                <a:extLst>
                  <a:ext uri="{0D108BD9-81ED-4DB2-BD59-A6C34878D82A}">
                    <a16:rowId xmlns:a16="http://schemas.microsoft.com/office/drawing/2014/main" val="2450551006"/>
                  </a:ext>
                </a:extLst>
              </a:tr>
              <a:tr h="250371">
                <a:tc>
                  <a:txBody>
                    <a:bodyPr/>
                    <a:lstStyle/>
                    <a:p>
                      <a:pPr algn="r" fontAlgn="b"/>
                      <a:r>
                        <a:rPr lang="en-US" sz="1200" b="0" i="1" u="none" strike="noStrike" dirty="0">
                          <a:solidFill>
                            <a:srgbClr val="000000"/>
                          </a:solidFill>
                          <a:effectLst/>
                          <a:latin typeface="Calibri" panose="020F0502020204030204" pitchFamily="34" charset="0"/>
                        </a:rPr>
                        <a:t>Equipment</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$200,000</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$200,000</a:t>
                      </a:r>
                    </a:p>
                  </a:txBody>
                  <a:tcPr marL="6350" marR="6350" marT="6350" marB="0" anchor="b">
                    <a:lnL>
                      <a:noFill/>
                    </a:lnL>
                    <a:lnR>
                      <a:noFill/>
                    </a:lnR>
                    <a:lnT>
                      <a:noFill/>
                    </a:lnT>
                    <a:lnB>
                      <a:noFill/>
                    </a:lnB>
                  </a:tcPr>
                </a:tc>
                <a:extLst>
                  <a:ext uri="{0D108BD9-81ED-4DB2-BD59-A6C34878D82A}">
                    <a16:rowId xmlns:a16="http://schemas.microsoft.com/office/drawing/2014/main" val="4260877998"/>
                  </a:ext>
                </a:extLst>
              </a:tr>
              <a:tr h="250371">
                <a:tc>
                  <a:txBody>
                    <a:bodyPr/>
                    <a:lstStyle/>
                    <a:p>
                      <a:pPr algn="l" fontAlgn="b"/>
                      <a:r>
                        <a:rPr lang="en-US" sz="1200" b="1" i="0" u="none" strike="noStrike">
                          <a:solidFill>
                            <a:srgbClr val="000000"/>
                          </a:solidFill>
                          <a:effectLst/>
                          <a:latin typeface="Calibri" panose="020F0502020204030204" pitchFamily="34" charset="0"/>
                        </a:rPr>
                        <a:t>Fire Fund</a:t>
                      </a:r>
                    </a:p>
                  </a:txBody>
                  <a:tcPr marL="6350" marR="6350" marT="6350" marB="0" anchor="b">
                    <a:lnL>
                      <a:noFill/>
                    </a:lnL>
                    <a:lnR>
                      <a:noFill/>
                    </a:lnR>
                    <a:lnT>
                      <a:noFill/>
                    </a:lnT>
                    <a:lnB>
                      <a:noFill/>
                    </a:lnB>
                  </a:tcPr>
                </a:tc>
                <a:tc>
                  <a:txBody>
                    <a:bodyPr/>
                    <a:lstStyle/>
                    <a:p>
                      <a:pPr algn="r" fontAlgn="b"/>
                      <a:r>
                        <a:rPr lang="en-US" sz="1200" b="0" i="0" u="none" strike="noStrike">
                          <a:solidFill>
                            <a:srgbClr val="000000"/>
                          </a:solidFill>
                          <a:effectLst/>
                          <a:latin typeface="Calibri" panose="020F0502020204030204" pitchFamily="34" charset="0"/>
                        </a:rPr>
                        <a:t>$500,000</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$500,000</a:t>
                      </a:r>
                    </a:p>
                  </a:txBody>
                  <a:tcPr marL="6350" marR="6350" marT="6350" marB="0" anchor="b">
                    <a:lnL>
                      <a:noFill/>
                    </a:lnL>
                    <a:lnR>
                      <a:noFill/>
                    </a:lnR>
                    <a:lnT>
                      <a:noFill/>
                    </a:lnT>
                    <a:lnB>
                      <a:noFill/>
                    </a:lnB>
                  </a:tcPr>
                </a:tc>
                <a:extLst>
                  <a:ext uri="{0D108BD9-81ED-4DB2-BD59-A6C34878D82A}">
                    <a16:rowId xmlns:a16="http://schemas.microsoft.com/office/drawing/2014/main" val="1301844913"/>
                  </a:ext>
                </a:extLst>
              </a:tr>
              <a:tr h="250371">
                <a:tc>
                  <a:txBody>
                    <a:bodyPr/>
                    <a:lstStyle/>
                    <a:p>
                      <a:pPr algn="l" fontAlgn="b"/>
                      <a:r>
                        <a:rPr lang="en-US" sz="1200" b="1" i="0" u="none" strike="noStrike">
                          <a:solidFill>
                            <a:srgbClr val="000000"/>
                          </a:solidFill>
                          <a:effectLst/>
                          <a:latin typeface="Calibri" panose="020F0502020204030204" pitchFamily="34" charset="0"/>
                        </a:rPr>
                        <a:t>EMS Fund</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$250,000</a:t>
                      </a:r>
                    </a:p>
                  </a:txBody>
                  <a:tcPr marL="6350" marR="6350" marT="6350"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panose="020F0502020204030204" pitchFamily="34" charset="0"/>
                        </a:rPr>
                        <a:t>$250,000</a:t>
                      </a:r>
                    </a:p>
                  </a:txBody>
                  <a:tcPr marL="6350" marR="6350" marT="6350" marB="0" anchor="b">
                    <a:lnL>
                      <a:noFill/>
                    </a:lnL>
                    <a:lnR>
                      <a:noFill/>
                    </a:lnR>
                    <a:lnT>
                      <a:noFill/>
                    </a:lnT>
                    <a:lnB>
                      <a:noFill/>
                    </a:lnB>
                  </a:tcPr>
                </a:tc>
                <a:extLst>
                  <a:ext uri="{0D108BD9-81ED-4DB2-BD59-A6C34878D82A}">
                    <a16:rowId xmlns:a16="http://schemas.microsoft.com/office/drawing/2014/main" val="4253548309"/>
                  </a:ext>
                </a:extLst>
              </a:tr>
              <a:tr h="250371">
                <a:tc>
                  <a:txBody>
                    <a:bodyPr/>
                    <a:lstStyle/>
                    <a:p>
                      <a:pPr algn="l" fontAlgn="b"/>
                      <a:r>
                        <a:rPr lang="en-US" sz="1200" b="1" i="0" u="none" strike="noStrike">
                          <a:solidFill>
                            <a:srgbClr val="000000"/>
                          </a:solidFill>
                          <a:effectLst/>
                          <a:latin typeface="Calibri" panose="020F0502020204030204" pitchFamily="34" charset="0"/>
                        </a:rPr>
                        <a:t>Total Funding</a:t>
                      </a:r>
                    </a:p>
                  </a:txBody>
                  <a:tcPr marL="6350" marR="6350" marT="6350" marB="0" anchor="b">
                    <a:lnL>
                      <a:noFill/>
                    </a:lnL>
                    <a:lnR>
                      <a:noFill/>
                    </a:lnR>
                    <a:lnT>
                      <a:noFill/>
                    </a:lnT>
                    <a:lnB>
                      <a:noFill/>
                    </a:lnB>
                  </a:tcPr>
                </a:tc>
                <a:tc>
                  <a:txBody>
                    <a:bodyPr/>
                    <a:lstStyle/>
                    <a:p>
                      <a:pPr algn="r" fontAlgn="b"/>
                      <a:r>
                        <a:rPr lang="en-US" sz="1200" b="1" i="0" u="none" strike="noStrike">
                          <a:solidFill>
                            <a:srgbClr val="000000"/>
                          </a:solidFill>
                          <a:effectLst/>
                          <a:latin typeface="Calibri" panose="020F0502020204030204" pitchFamily="34" charset="0"/>
                        </a:rPr>
                        <a:t>$1,475,000</a:t>
                      </a:r>
                    </a:p>
                  </a:txBody>
                  <a:tcPr marL="6350" marR="6350" marT="6350"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panose="020F0502020204030204" pitchFamily="34" charset="0"/>
                        </a:rPr>
                        <a:t>$1,475,000</a:t>
                      </a:r>
                    </a:p>
                  </a:txBody>
                  <a:tcPr marL="6350" marR="6350" marT="6350" marB="0" anchor="b">
                    <a:lnL>
                      <a:noFill/>
                    </a:lnL>
                    <a:lnR>
                      <a:noFill/>
                    </a:lnR>
                    <a:lnT>
                      <a:noFill/>
                    </a:lnT>
                    <a:lnB>
                      <a:noFill/>
                    </a:lnB>
                  </a:tcPr>
                </a:tc>
                <a:extLst>
                  <a:ext uri="{0D108BD9-81ED-4DB2-BD59-A6C34878D82A}">
                    <a16:rowId xmlns:a16="http://schemas.microsoft.com/office/drawing/2014/main" val="4218045164"/>
                  </a:ext>
                </a:extLst>
              </a:tr>
            </a:tbl>
          </a:graphicData>
        </a:graphic>
      </p:graphicFrame>
      <p:sp>
        <p:nvSpPr>
          <p:cNvPr id="8" name="Slide Number Placeholder 7">
            <a:extLst>
              <a:ext uri="{FF2B5EF4-FFF2-40B4-BE49-F238E27FC236}">
                <a16:creationId xmlns:a16="http://schemas.microsoft.com/office/drawing/2014/main" id="{89CE3B8F-BF69-4A9D-AA18-67EC75D1999B}"/>
              </a:ext>
            </a:extLst>
          </p:cNvPr>
          <p:cNvSpPr>
            <a:spLocks noGrp="1"/>
          </p:cNvSpPr>
          <p:nvPr>
            <p:ph type="sldNum" sz="quarter" idx="12"/>
          </p:nvPr>
        </p:nvSpPr>
        <p:spPr/>
        <p:txBody>
          <a:bodyPr/>
          <a:lstStyle/>
          <a:p>
            <a:fld id="{1ED661A2-2098-4D07-872C-1E994603E9D3}" type="slidenum">
              <a:rPr lang="en-US" smtClean="0"/>
              <a:pPr/>
              <a:t>39</a:t>
            </a:fld>
            <a:endParaRPr lang="en-US" dirty="0"/>
          </a:p>
        </p:txBody>
      </p:sp>
      <p:sp>
        <p:nvSpPr>
          <p:cNvPr id="7" name="Rectangle 2">
            <a:extLst>
              <a:ext uri="{FF2B5EF4-FFF2-40B4-BE49-F238E27FC236}">
                <a16:creationId xmlns:a16="http://schemas.microsoft.com/office/drawing/2014/main" id="{C36A0E70-327F-44C0-A6D9-EC7555CC1E1B}"/>
              </a:ext>
            </a:extLst>
          </p:cNvPr>
          <p:cNvSpPr txBox="1">
            <a:spLocks noChangeArrowheads="1"/>
          </p:cNvSpPr>
          <p:nvPr/>
        </p:nvSpPr>
        <p:spPr>
          <a:xfrm>
            <a:off x="323692" y="152400"/>
            <a:ext cx="8686800" cy="150571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4000" b="1" dirty="0"/>
              <a:t>Maintenance &amp; Operations</a:t>
            </a:r>
            <a:br>
              <a:rPr lang="en-US" sz="4000" b="1" dirty="0"/>
            </a:br>
            <a:r>
              <a:rPr lang="en-US" sz="3000" b="1" dirty="0"/>
              <a:t>Significant Operational Budget Considerations</a:t>
            </a:r>
          </a:p>
        </p:txBody>
      </p:sp>
    </p:spTree>
    <p:extLst>
      <p:ext uri="{BB962C8B-B14F-4D97-AF65-F5344CB8AC3E}">
        <p14:creationId xmlns:p14="http://schemas.microsoft.com/office/powerpoint/2010/main" val="319578269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85800"/>
            <a:ext cx="8344930" cy="656702"/>
          </a:xfrm>
        </p:spPr>
        <p:txBody>
          <a:bodyPr>
            <a:noAutofit/>
          </a:bodyPr>
          <a:lstStyle/>
          <a:p>
            <a:pPr algn="ctr"/>
            <a:r>
              <a:rPr lang="en-US" b="1" dirty="0">
                <a:solidFill>
                  <a:schemeClr val="tx1"/>
                </a:solidFill>
              </a:rPr>
              <a:t>Planning Guidelines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D293679-4AF5-4AF6-BB29-AD239DEE2666}"/>
              </a:ext>
            </a:extLst>
          </p:cNvPr>
          <p:cNvSpPr/>
          <p:nvPr/>
        </p:nvSpPr>
        <p:spPr>
          <a:xfrm>
            <a:off x="2286000" y="-62858377"/>
            <a:ext cx="4572000" cy="4662815"/>
          </a:xfrm>
          <a:prstGeom prst="rect">
            <a:avLst/>
          </a:prstGeom>
        </p:spPr>
        <p:txBody>
          <a:bodyPr>
            <a:spAutoFit/>
          </a:bodyPr>
          <a:lstStyle/>
          <a:p>
            <a:pPr marL="400050" lvl="2" indent="0">
              <a:buClr>
                <a:schemeClr val="accent3">
                  <a:lumMod val="50000"/>
                </a:schemeClr>
              </a:buClr>
              <a:buSzPct val="120000"/>
              <a:buNone/>
              <a:defRPr/>
            </a:pPr>
            <a:r>
              <a:rPr lang="en-US" sz="1100" b="1" dirty="0">
                <a:solidFill>
                  <a:schemeClr val="accent3">
                    <a:lumMod val="50000"/>
                  </a:schemeClr>
                </a:solidFill>
              </a:rPr>
              <a:t>Survey State and Local Government Economic Trends:</a:t>
            </a:r>
            <a:br>
              <a:rPr lang="en-US" sz="1100" dirty="0">
                <a:solidFill>
                  <a:schemeClr val="accent3">
                    <a:lumMod val="50000"/>
                  </a:schemeClr>
                </a:solidFill>
              </a:rPr>
            </a:br>
            <a:endParaRPr lang="en-US" sz="1100" dirty="0">
              <a:solidFill>
                <a:schemeClr val="accent3">
                  <a:lumMod val="50000"/>
                </a:schemeClr>
              </a:solidFill>
            </a:endParaRP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2017 showed a personal income increase of 3.8% and a cost of living adjustment  of +2.0%.</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New housing starts are up 10.0% state-wide for 2018 to-date.</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new housing starts have increased 4.4% over the last two years.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unemployment rate dropped from 4.1% in 2017 to 3.6% in 2018.</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74.0% of state and local governments hired new employees over the past year.  </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Governments continue to have difficulty recruiting and retaining personnel for positions in Law Enforcement, Information Technology, and Engineering.</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51.0% of governments have made changes to health benefits over the past year.  These changes include shifting of costs to employees/retirees, implementation of wellness programs and shifting employees to high deductible plans with a health savings account.</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Organizations are increasingly offering flexible work practices such as flexible schedules (i.e. 4 days, 10 hours), flexible work hours and regular telework for eligible positions.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Recruitment/retention of qualified personnel, staff development and leadership development were ranked highest in importance for state and local governments.</a:t>
            </a:r>
          </a:p>
          <a:p>
            <a:pPr marL="393192" lvl="1" indent="0">
              <a:buClr>
                <a:schemeClr val="accent3">
                  <a:lumMod val="50000"/>
                </a:schemeClr>
              </a:buClr>
              <a:buNone/>
              <a:defRPr/>
            </a:pPr>
            <a:endParaRPr lang="en-US" sz="1100" dirty="0">
              <a:solidFill>
                <a:schemeClr val="accent3">
                  <a:lumMod val="50000"/>
                </a:schemeClr>
              </a:solidFill>
            </a:endParaRPr>
          </a:p>
          <a:p>
            <a:pPr lvl="2">
              <a:buClr>
                <a:schemeClr val="accent3">
                  <a:lumMod val="50000"/>
                </a:schemeClr>
              </a:buClr>
              <a:buFont typeface="Arial" panose="020B0604020202020204" pitchFamily="34" charset="0"/>
              <a:buChar char="•"/>
              <a:defRPr/>
            </a:pPr>
            <a:r>
              <a:rPr lang="en-US" sz="1100" dirty="0">
                <a:solidFill>
                  <a:schemeClr val="accent3">
                    <a:lumMod val="50000"/>
                  </a:schemeClr>
                </a:solidFill>
              </a:rPr>
              <a:t>Source(s): U.S. Census, Bureau of Labor Statistics, Center for State and Local Government</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A0EA46B-6528-4250-A22C-5FE72D930E29}"/>
              </a:ext>
            </a:extLst>
          </p:cNvPr>
          <p:cNvSpPr>
            <a:spLocks noGrp="1" noChangeArrowheads="1"/>
          </p:cNvSpPr>
          <p:nvPr>
            <p:ph idx="1"/>
          </p:nvPr>
        </p:nvSpPr>
        <p:spPr>
          <a:xfrm>
            <a:off x="243832" y="1807219"/>
            <a:ext cx="8382000" cy="5029200"/>
          </a:xfrm>
        </p:spPr>
        <p:txBody>
          <a:bodyPr>
            <a:normAutofit/>
          </a:bodyPr>
          <a:lstStyle/>
          <a:p>
            <a:pPr marL="742950" lvl="2"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No Deficit Budgeting (no use of unassigned fund balance)</a:t>
            </a:r>
            <a:b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eaLnBrk="1" hangingPunct="1">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Continued Commitment of Delivering Outstanding Customer Service:</a:t>
            </a:r>
          </a:p>
          <a:p>
            <a:pPr marL="1017270" lvl="3"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Minimum Property Tax Increase maintaining existing Millage Rate</a:t>
            </a:r>
          </a:p>
          <a:p>
            <a:pPr marL="1017270" lvl="3"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Cumulative Taxpayer Savings of over $29.5M since 2013.</a:t>
            </a:r>
            <a:b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The Rolling 5 Year Capital Improvement Program totals $6,060,754 and is allocated within the General Fund Balance.</a:t>
            </a:r>
          </a:p>
          <a:p>
            <a:pPr marL="400050" lvl="2" indent="0" eaLnBrk="1" hangingPunct="1">
              <a:lnSpc>
                <a:spcPct val="120000"/>
              </a:lnSpc>
              <a:spcBef>
                <a:spcPts val="0"/>
              </a:spcBef>
              <a:spcAft>
                <a:spcPts val="0"/>
              </a:spcAft>
              <a:buClr>
                <a:schemeClr val="accent3">
                  <a:lumMod val="50000"/>
                </a:schemeClr>
              </a:buClr>
              <a:buSzPct val="120000"/>
              <a:buNone/>
              <a:defRPr/>
            </a:pPr>
            <a:endPar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Maintain Employee Benefits strengthening Medical Reserves </a:t>
            </a:r>
          </a:p>
          <a:p>
            <a:pPr marL="1200150" lvl="3"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Medical/Dental/Vision Health Insurance</a:t>
            </a:r>
          </a:p>
          <a:p>
            <a:pPr marL="1200150" lvl="3" indent="-342900">
              <a:lnSpc>
                <a:spcPct val="120000"/>
              </a:lnSpc>
              <a:spcBef>
                <a:spcPts val="0"/>
              </a:spcBef>
              <a:spcAft>
                <a:spcPts val="0"/>
              </a:spcAft>
              <a:buClr>
                <a:schemeClr val="accent3">
                  <a:lumMod val="50000"/>
                </a:schemeClr>
              </a:buClr>
              <a:buSzPct val="120000"/>
              <a:defRPr/>
            </a:pPr>
            <a:r>
              <a:rPr lang="en-US" sz="1900" spc="-50" dirty="0">
                <a:latin typeface="Open Sans Semibold" panose="020B0706030804020204" pitchFamily="34" charset="0"/>
                <a:ea typeface="Open Sans Semibold" panose="020B0706030804020204" pitchFamily="34" charset="0"/>
                <a:cs typeface="Open Sans Semibold" panose="020B0706030804020204" pitchFamily="34" charset="0"/>
              </a:rPr>
              <a:t>Funding Stop Loss, Large Claims</a:t>
            </a:r>
          </a:p>
          <a:p>
            <a:pPr marL="400050" lvl="2" indent="0" eaLnBrk="1" hangingPunct="1">
              <a:lnSpc>
                <a:spcPct val="120000"/>
              </a:lnSpc>
              <a:spcBef>
                <a:spcPts val="0"/>
              </a:spcBef>
              <a:spcAft>
                <a:spcPts val="0"/>
              </a:spcAft>
              <a:buClr>
                <a:schemeClr val="accent3">
                  <a:lumMod val="50000"/>
                </a:schemeClr>
              </a:buClr>
              <a:buSzPct val="120000"/>
              <a:buNone/>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285750" lvl="1"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16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12" name="Slide Number Placeholder 11">
            <a:extLst>
              <a:ext uri="{FF2B5EF4-FFF2-40B4-BE49-F238E27FC236}">
                <a16:creationId xmlns:a16="http://schemas.microsoft.com/office/drawing/2014/main" id="{0A753B66-97E8-459B-B151-048D0F2C61C8}"/>
              </a:ext>
            </a:extLst>
          </p:cNvPr>
          <p:cNvSpPr>
            <a:spLocks noGrp="1"/>
          </p:cNvSpPr>
          <p:nvPr>
            <p:ph type="sldNum" sz="quarter" idx="12"/>
          </p:nvPr>
        </p:nvSpPr>
        <p:spPr/>
        <p:txBody>
          <a:bodyPr/>
          <a:lstStyle/>
          <a:p>
            <a:fld id="{1ED661A2-2098-4D07-872C-1E994603E9D3}" type="slidenum">
              <a:rPr lang="en-US" smtClean="0"/>
              <a:pPr/>
              <a:t>4</a:t>
            </a:fld>
            <a:endParaRPr lang="en-US" dirty="0"/>
          </a:p>
        </p:txBody>
      </p:sp>
    </p:spTree>
    <p:extLst>
      <p:ext uri="{BB962C8B-B14F-4D97-AF65-F5344CB8AC3E}">
        <p14:creationId xmlns:p14="http://schemas.microsoft.com/office/powerpoint/2010/main" val="1329784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2465" y="164765"/>
            <a:ext cx="8686800" cy="1505712"/>
          </a:xfrm>
        </p:spPr>
        <p:txBody>
          <a:bodyPr>
            <a:noAutofit/>
          </a:bodyPr>
          <a:lstStyle/>
          <a:p>
            <a:pPr algn="ctr"/>
            <a:r>
              <a:rPr lang="en-US" sz="4000" b="1" dirty="0"/>
              <a:t>Maintenance &amp; Operations</a:t>
            </a:r>
            <a:br>
              <a:rPr lang="en-US" sz="4000" b="1" dirty="0"/>
            </a:br>
            <a:r>
              <a:rPr lang="en-US" sz="3000" b="1" dirty="0"/>
              <a:t>Significant Operational Budget Considerations</a:t>
            </a:r>
          </a:p>
        </p:txBody>
      </p:sp>
      <p:sp>
        <p:nvSpPr>
          <p:cNvPr id="83971" name="Rectangle 3" descr="Rectangle: Click to edit Master text styles&#10;Second level&#10;Third level&#10;Fourth level&#10;Fifth level"/>
          <p:cNvSpPr>
            <a:spLocks noGrp="1" noChangeArrowheads="1"/>
          </p:cNvSpPr>
          <p:nvPr>
            <p:ph idx="1"/>
          </p:nvPr>
        </p:nvSpPr>
        <p:spPr>
          <a:xfrm>
            <a:off x="507265" y="990600"/>
            <a:ext cx="8382000" cy="5187357"/>
          </a:xfrm>
        </p:spPr>
        <p:txBody>
          <a:bodyPr>
            <a:normAutofit/>
          </a:bodyPr>
          <a:lstStyle/>
          <a:p>
            <a:pPr marL="0" lvl="1" indent="0">
              <a:lnSpc>
                <a:spcPct val="90000"/>
              </a:lnSpc>
              <a:buClr>
                <a:schemeClr val="accent3">
                  <a:lumMod val="50000"/>
                </a:schemeClr>
              </a:buClr>
              <a:buNone/>
              <a:defRPr/>
            </a:pPr>
            <a:endParaRPr lang="en-US" sz="2200" b="1" dirty="0">
              <a:solidFill>
                <a:schemeClr val="accent3">
                  <a:lumMod val="50000"/>
                </a:schemeClr>
              </a:solidFill>
              <a:ea typeface="Tahoma" pitchFamily="34" charset="0"/>
              <a:cs typeface="Tahoma" pitchFamily="34" charset="0"/>
            </a:endParaRPr>
          </a:p>
          <a:p>
            <a:pPr marL="0" lvl="1" indent="0">
              <a:buClr>
                <a:schemeClr val="accent3">
                  <a:lumMod val="50000"/>
                </a:schemeClr>
              </a:buClr>
              <a:buNone/>
              <a:defRPr/>
            </a:pPr>
            <a:endParaRPr lang="en-US" sz="2000" b="1" dirty="0">
              <a:solidFill>
                <a:schemeClr val="accent3">
                  <a:lumMod val="50000"/>
                </a:schemeClr>
              </a:solidFill>
              <a:ea typeface="Tahoma" pitchFamily="34" charset="0"/>
              <a:cs typeface="Tahoma" pitchFamily="34" charset="0"/>
            </a:endParaRPr>
          </a:p>
          <a:p>
            <a:pPr marL="0" lvl="1" indent="0">
              <a:buClr>
                <a:srgbClr val="A8CDD7">
                  <a:lumMod val="50000"/>
                </a:srgbClr>
              </a:buClr>
              <a:buNone/>
              <a:defRPr/>
            </a:pP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a:buClr>
                <a:schemeClr val="accent3">
                  <a:lumMod val="50000"/>
                </a:schemeClr>
              </a:buClr>
              <a:buSzPct val="120000"/>
              <a:buFont typeface="Arial" panose="020B0604020202020204" pitchFamily="34" charset="0"/>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5</a:t>
            </a:r>
            <a:r>
              <a:rPr lang="en-US" sz="1900" b="1" baseline="30000" dirty="0">
                <a:latin typeface="Open Sans Extrabold" panose="020B0906030804020204" pitchFamily="34" charset="0"/>
                <a:ea typeface="Open Sans Extrabold" panose="020B0906030804020204" pitchFamily="34" charset="0"/>
                <a:cs typeface="Open Sans Extrabold" panose="020B0906030804020204" pitchFamily="34" charset="0"/>
              </a:rPr>
              <a:t>th</a:t>
            </a: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 Judgeship effective January 1, 2020 -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New staffing of 4.0 Full-time positions for ½ year in FY2020</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1" indent="-342900">
              <a:buClr>
                <a:schemeClr val="accent3">
                  <a:lumMod val="50000"/>
                </a:schemeClr>
              </a:buClr>
              <a:buSzPct val="120000"/>
              <a:buFont typeface="Arial" panose="020B0604020202020204" pitchFamily="34" charset="0"/>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Accountability Court -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Adding Veteran’s Treatment Court, along with the existing DUI Court</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834390" lvl="1" indent="-342900">
              <a:buClr>
                <a:schemeClr val="accent3">
                  <a:lumMod val="50000"/>
                </a:schemeClr>
              </a:buClr>
              <a:buSzPct val="120000"/>
              <a:buFont typeface="Arial" panose="020B0604020202020204" pitchFamily="34" charset="0"/>
              <a:buChar char="•"/>
              <a:defRPr/>
            </a:pPr>
            <a:r>
              <a:rPr lang="en-US" sz="1900" dirty="0">
                <a:latin typeface="Open Sans Extrabold" panose="020B0906030804020204" pitchFamily="34" charset="0"/>
                <a:ea typeface="Open Sans Extrabold" panose="020B0906030804020204" pitchFamily="34" charset="0"/>
                <a:cs typeface="Open Sans Extrabold" panose="020B0906030804020204" pitchFamily="34" charset="0"/>
              </a:rPr>
              <a:t>Post Landfill Closure Expenses -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Includes $100k transfer from General Fund to Solid Waste to true up the fund balance</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834390" lvl="1" indent="-342900">
              <a:buClr>
                <a:schemeClr val="accent3">
                  <a:lumMod val="50000"/>
                </a:schemeClr>
              </a:buClr>
              <a:buSzPct val="120000"/>
              <a:buFont typeface="Arial" panose="020B0604020202020204" pitchFamily="34" charset="0"/>
              <a:buChar cha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Tax Assessor Field Mobile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Property assessment software to be utilized by staff in the field, provides updated automated values; thus, enhancing operational efficiencies</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834390" lvl="1" indent="-342900">
              <a:buClr>
                <a:schemeClr val="accent3">
                  <a:lumMod val="50000"/>
                </a:schemeClr>
              </a:buClr>
              <a:buSzPct val="120000"/>
              <a:buFont typeface="Arial" panose="020B0604020202020204" pitchFamily="34" charset="0"/>
              <a:buChar char="•"/>
              <a:defRPr/>
            </a:pPr>
            <a:r>
              <a:rPr lang="en-US" sz="1900" dirty="0" err="1">
                <a:latin typeface="Open Sans Extrabold" panose="020B0906030804020204" pitchFamily="34" charset="0"/>
                <a:ea typeface="Open Sans Extrabold" panose="020B0906030804020204" pitchFamily="34" charset="0"/>
                <a:cs typeface="Open Sans Extrabold" panose="020B0906030804020204" pitchFamily="34" charset="0"/>
              </a:rPr>
              <a:t>Carbyne</a:t>
            </a:r>
            <a:r>
              <a:rPr lang="en-US" sz="1900" dirty="0">
                <a:latin typeface="Open Sans Extrabold" panose="020B0906030804020204" pitchFamily="34" charset="0"/>
                <a:ea typeface="Open Sans Extrabold" panose="020B0906030804020204" pitchFamily="34" charset="0"/>
                <a:cs typeface="Open Sans Extrabold" panose="020B0906030804020204" pitchFamily="34" charset="0"/>
              </a:rPr>
              <a:t> Project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Includes $192k for continued implementation</a:t>
            </a:r>
          </a:p>
          <a:p>
            <a:pPr marL="201168" lvl="1" indent="0" eaLnBrk="1" hangingPunct="1">
              <a:lnSpc>
                <a:spcPct val="90000"/>
              </a:lnSpc>
              <a:buNone/>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eaLnBrk="1" hangingPunct="1">
              <a:lnSpc>
                <a:spcPct val="90000"/>
              </a:lnSpc>
              <a:buFont typeface="Wingdings" pitchFamily="2" charset="2"/>
              <a:buChar char="Ø"/>
              <a:defRPr/>
            </a:pPr>
            <a:endParaRPr lang="en-US" sz="1800" dirty="0"/>
          </a:p>
          <a:p>
            <a:pPr lvl="1" eaLnBrk="1" hangingPunct="1">
              <a:lnSpc>
                <a:spcPct val="90000"/>
              </a:lnSpc>
              <a:buFont typeface="Wingdings" pitchFamily="2" charset="2"/>
              <a:buChar char="Ø"/>
              <a:defRPr/>
            </a:pPr>
            <a:endParaRPr lang="en-US" sz="1800" dirty="0">
              <a:solidFill>
                <a:schemeClr val="bg2">
                  <a:lumMod val="50000"/>
                </a:schemeClr>
              </a:solidFill>
            </a:endParaRPr>
          </a:p>
          <a:p>
            <a:pPr marL="914400" lvl="1" indent="-457200" eaLnBrk="1" hangingPunct="1">
              <a:lnSpc>
                <a:spcPct val="90000"/>
              </a:lnSpc>
              <a:buFont typeface="+mj-lt"/>
              <a:buAutoNum type="arabicPeriod"/>
              <a:defRPr/>
            </a:pPr>
            <a:endParaRPr lang="en-US" sz="1800" dirty="0"/>
          </a:p>
          <a:p>
            <a:pPr marL="342900" lvl="1" indent="-342900" eaLnBrk="1" hangingPunct="1">
              <a:buClr>
                <a:schemeClr val="tx1">
                  <a:lumMod val="50000"/>
                </a:schemeClr>
              </a:buClr>
              <a:buSzPct val="120000"/>
              <a:buFont typeface="Wingdings" pitchFamily="2" charset="2"/>
              <a:buChar char="§"/>
              <a:defRPr/>
            </a:pPr>
            <a:endParaRPr lang="en-US" sz="1800" dirty="0"/>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8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0" lvl="1" indent="0" eaLnBrk="1" hangingPunct="1">
              <a:buClr>
                <a:schemeClr val="tx1">
                  <a:lumMod val="50000"/>
                </a:schemeClr>
              </a:buClr>
              <a:buSzPct val="120000"/>
              <a:buFont typeface="Wingdings" pitchFamily="2" charset="2"/>
              <a:buNone/>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419D606A-27DE-407A-9DF3-FFE248CE3ACB}"/>
              </a:ext>
            </a:extLst>
          </p:cNvPr>
          <p:cNvSpPr>
            <a:spLocks noGrp="1"/>
          </p:cNvSpPr>
          <p:nvPr>
            <p:ph type="sldNum" sz="quarter" idx="12"/>
          </p:nvPr>
        </p:nvSpPr>
        <p:spPr/>
        <p:txBody>
          <a:bodyPr/>
          <a:lstStyle/>
          <a:p>
            <a:fld id="{1ED661A2-2098-4D07-872C-1E994603E9D3}" type="slidenum">
              <a:rPr lang="en-US" smtClean="0"/>
              <a:pPr/>
              <a:t>40</a:t>
            </a:fld>
            <a:endParaRPr lang="en-US" dirty="0"/>
          </a:p>
        </p:txBody>
      </p:sp>
    </p:spTree>
    <p:extLst>
      <p:ext uri="{BB962C8B-B14F-4D97-AF65-F5344CB8AC3E}">
        <p14:creationId xmlns:p14="http://schemas.microsoft.com/office/powerpoint/2010/main" val="363392810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descr="Rectangle: Click to edit Master text styles&#10;Second level&#10;Third level&#10;Fourth level&#10;Fifth level"/>
          <p:cNvSpPr>
            <a:spLocks noGrp="1" noChangeArrowheads="1"/>
          </p:cNvSpPr>
          <p:nvPr>
            <p:ph idx="1"/>
          </p:nvPr>
        </p:nvSpPr>
        <p:spPr>
          <a:xfrm>
            <a:off x="476092" y="1272429"/>
            <a:ext cx="8382000" cy="5187357"/>
          </a:xfrm>
        </p:spPr>
        <p:txBody>
          <a:bodyPr>
            <a:normAutofit/>
          </a:bodyPr>
          <a:lstStyle/>
          <a:p>
            <a:pPr marL="0" lvl="1" indent="0">
              <a:lnSpc>
                <a:spcPct val="90000"/>
              </a:lnSpc>
              <a:buClr>
                <a:schemeClr val="accent3">
                  <a:lumMod val="50000"/>
                </a:schemeClr>
              </a:buClr>
              <a:buNone/>
              <a:defRPr/>
            </a:pPr>
            <a:endParaRPr lang="en-US" sz="2200" b="1" dirty="0">
              <a:solidFill>
                <a:schemeClr val="accent3">
                  <a:lumMod val="50000"/>
                </a:schemeClr>
              </a:solidFill>
              <a:ea typeface="Tahoma" pitchFamily="34" charset="0"/>
              <a:cs typeface="Tahoma" pitchFamily="34" charset="0"/>
            </a:endParaRPr>
          </a:p>
          <a:p>
            <a:pPr marL="201168" lvl="1" indent="0">
              <a:buClr>
                <a:schemeClr val="accent3">
                  <a:lumMod val="50000"/>
                </a:schemeClr>
              </a:buClr>
              <a:buNone/>
              <a:defRPr/>
            </a:pPr>
            <a:endParaRPr lang="en-US" sz="1900" b="1"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Employee Wellness -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CIGNA provided $50,000 credit Wellness Initiative to be used towards the annual Health Fair and Health Advocate Services</a:t>
            </a:r>
            <a:r>
              <a:rPr lang="en-US" sz="1500" dirty="0">
                <a:latin typeface="Open Sans Semibold" panose="020B0706030804020204" pitchFamily="34" charset="0"/>
                <a:ea typeface="Open Sans Semibold" panose="020B0706030804020204" pitchFamily="34" charset="0"/>
                <a:cs typeface="Open Sans Semibold" panose="020B0706030804020204" pitchFamily="34" charset="0"/>
              </a:rPr>
              <a:t>.</a:t>
            </a:r>
            <a:br>
              <a:rPr lang="en-US" sz="15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5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900" dirty="0">
                <a:latin typeface="Open Sans Extrabold" panose="020B0906030804020204" pitchFamily="34" charset="0"/>
                <a:ea typeface="Open Sans Extrabold" panose="020B0906030804020204" pitchFamily="34" charset="0"/>
                <a:cs typeface="Open Sans Extrabold" panose="020B0906030804020204" pitchFamily="34" charset="0"/>
              </a:rPr>
              <a:t>Safe Yield Analysis, Hydraulic Modeling, Long Term Water Supply Demand Forecasting &amp; Rate Study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Providing funding for pending task orders towards determining feasibility of water interconnectivity.</a:t>
            </a:r>
            <a:b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900"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a:buClr>
                <a:schemeClr val="accent3">
                  <a:lumMod val="50000"/>
                </a:schemeClr>
              </a:buClr>
              <a:defRPr/>
            </a:pPr>
            <a:r>
              <a:rPr lang="en-US" sz="1900" dirty="0">
                <a:latin typeface="Open Sans Extrabold" panose="020B0906030804020204" pitchFamily="34" charset="0"/>
                <a:ea typeface="Open Sans Extrabold" panose="020B0906030804020204" pitchFamily="34" charset="0"/>
                <a:cs typeface="Open Sans Extrabold" panose="020B0906030804020204" pitchFamily="34" charset="0"/>
              </a:rPr>
              <a:t>USGS Compliance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Provide funding for continued water monitoring of critical points of entry and exit in Fayette County.</a:t>
            </a:r>
            <a:br>
              <a:rPr lang="en-US" sz="150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500" dirty="0">
              <a:latin typeface="Open Sans Extrabold" panose="020B0906030804020204" pitchFamily="34" charset="0"/>
              <a:ea typeface="Open Sans Extrabold" panose="020B0906030804020204" pitchFamily="34" charset="0"/>
              <a:cs typeface="Open Sans Extrabold" panose="020B0906030804020204" pitchFamily="34" charset="0"/>
            </a:endParaRPr>
          </a:p>
          <a:p>
            <a:pPr lvl="1">
              <a:buClr>
                <a:schemeClr val="accent3">
                  <a:lumMod val="50000"/>
                </a:schemeClr>
              </a:buClr>
              <a:defRPr/>
            </a:pPr>
            <a:r>
              <a:rPr lang="en-US" sz="1900" b="1" dirty="0">
                <a:latin typeface="Open Sans Extrabold" panose="020B0906030804020204" pitchFamily="34" charset="0"/>
                <a:ea typeface="Open Sans Extrabold" panose="020B0906030804020204" pitchFamily="34" charset="0"/>
                <a:cs typeface="Open Sans Extrabold" panose="020B0906030804020204" pitchFamily="34" charset="0"/>
              </a:rPr>
              <a:t>Outside Agency budgets</a:t>
            </a:r>
          </a:p>
          <a:p>
            <a:pPr lvl="2">
              <a:buClr>
                <a:srgbClr val="A8CDD7">
                  <a:lumMod val="50000"/>
                </a:srgbClr>
              </a:buClr>
              <a:defRPr/>
            </a:pPr>
            <a:r>
              <a:rPr lang="en-US" sz="1900" b="1" dirty="0">
                <a:latin typeface="Open Sans Semibold" panose="020B0706030804020204" pitchFamily="34" charset="0"/>
                <a:ea typeface="Open Sans Semibold" panose="020B0706030804020204" pitchFamily="34" charset="0"/>
                <a:cs typeface="Open Sans Semibold" panose="020B0706030804020204" pitchFamily="34" charset="0"/>
              </a:rPr>
              <a:t>Senior Citizens Center </a:t>
            </a:r>
            <a:r>
              <a:rPr lang="en-US" sz="1900" dirty="0">
                <a:latin typeface="Open Sans Semibold" panose="020B0706030804020204" pitchFamily="34" charset="0"/>
                <a:ea typeface="Open Sans Semibold" panose="020B0706030804020204" pitchFamily="34" charset="0"/>
                <a:cs typeface="Open Sans Semibold" panose="020B0706030804020204" pitchFamily="34" charset="0"/>
              </a:rPr>
              <a:t>– Increased funding by $33,487 to fund the projected operational and transportation shortfalls. </a:t>
            </a:r>
          </a:p>
          <a:p>
            <a:pPr lvl="1" eaLnBrk="1" hangingPunct="1">
              <a:lnSpc>
                <a:spcPct val="90000"/>
              </a:lnSpc>
              <a:buFont typeface="Wingdings" pitchFamily="2" charset="2"/>
              <a:buChar char="Ø"/>
              <a:defRPr/>
            </a:pPr>
            <a:endParaRPr lang="en-US" dirty="0">
              <a:latin typeface="Open Sans Semibold" panose="020B0706030804020204" pitchFamily="34" charset="0"/>
              <a:ea typeface="Open Sans Semibold" panose="020B0706030804020204" pitchFamily="34" charset="0"/>
              <a:cs typeface="Open Sans Semibold" panose="020B0706030804020204" pitchFamily="34" charset="0"/>
            </a:endParaRPr>
          </a:p>
          <a:p>
            <a:pPr lvl="1" eaLnBrk="1" hangingPunct="1">
              <a:lnSpc>
                <a:spcPct val="90000"/>
              </a:lnSpc>
              <a:buFont typeface="Wingdings" pitchFamily="2" charset="2"/>
              <a:buChar char="Ø"/>
              <a:defRPr/>
            </a:pPr>
            <a:endParaRPr lang="en-US" sz="1800" dirty="0"/>
          </a:p>
          <a:p>
            <a:pPr lvl="1" eaLnBrk="1" hangingPunct="1">
              <a:lnSpc>
                <a:spcPct val="90000"/>
              </a:lnSpc>
              <a:buFont typeface="Wingdings" pitchFamily="2" charset="2"/>
              <a:buChar char="Ø"/>
              <a:defRPr/>
            </a:pPr>
            <a:endParaRPr lang="en-US" sz="1800" dirty="0">
              <a:solidFill>
                <a:schemeClr val="bg2">
                  <a:lumMod val="50000"/>
                </a:schemeClr>
              </a:solidFill>
            </a:endParaRPr>
          </a:p>
          <a:p>
            <a:pPr marL="914400" lvl="1" indent="-457200" eaLnBrk="1" hangingPunct="1">
              <a:lnSpc>
                <a:spcPct val="90000"/>
              </a:lnSpc>
              <a:buFont typeface="+mj-lt"/>
              <a:buAutoNum type="arabicPeriod"/>
              <a:defRPr/>
            </a:pPr>
            <a:endParaRPr lang="en-US" sz="1800" dirty="0"/>
          </a:p>
          <a:p>
            <a:pPr marL="342900" lvl="1" indent="-342900" eaLnBrk="1" hangingPunct="1">
              <a:buClr>
                <a:schemeClr val="tx1">
                  <a:lumMod val="50000"/>
                </a:schemeClr>
              </a:buClr>
              <a:buSzPct val="120000"/>
              <a:buFont typeface="Wingdings" pitchFamily="2" charset="2"/>
              <a:buChar char="§"/>
              <a:defRPr/>
            </a:pPr>
            <a:endParaRPr lang="en-US" sz="1800" dirty="0"/>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8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4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0" lvl="1" indent="0" eaLnBrk="1" hangingPunct="1">
              <a:buClr>
                <a:schemeClr val="tx1">
                  <a:lumMod val="50000"/>
                </a:schemeClr>
              </a:buClr>
              <a:buSzPct val="120000"/>
              <a:buFont typeface="Wingdings" pitchFamily="2" charset="2"/>
              <a:buNone/>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20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B59DD318-0726-4A59-8EFC-2B69B3C03D35}"/>
              </a:ext>
            </a:extLst>
          </p:cNvPr>
          <p:cNvSpPr>
            <a:spLocks noGrp="1"/>
          </p:cNvSpPr>
          <p:nvPr>
            <p:ph type="sldNum" sz="quarter" idx="12"/>
          </p:nvPr>
        </p:nvSpPr>
        <p:spPr/>
        <p:txBody>
          <a:bodyPr/>
          <a:lstStyle/>
          <a:p>
            <a:fld id="{1ED661A2-2098-4D07-872C-1E994603E9D3}" type="slidenum">
              <a:rPr lang="en-US" smtClean="0"/>
              <a:pPr/>
              <a:t>41</a:t>
            </a:fld>
            <a:endParaRPr lang="en-US" dirty="0"/>
          </a:p>
        </p:txBody>
      </p:sp>
      <p:sp>
        <p:nvSpPr>
          <p:cNvPr id="5" name="Rectangle 2">
            <a:extLst>
              <a:ext uri="{FF2B5EF4-FFF2-40B4-BE49-F238E27FC236}">
                <a16:creationId xmlns:a16="http://schemas.microsoft.com/office/drawing/2014/main" id="{59F3E9E1-E85F-452A-B03C-544D7864D925}"/>
              </a:ext>
            </a:extLst>
          </p:cNvPr>
          <p:cNvSpPr txBox="1">
            <a:spLocks noChangeArrowheads="1"/>
          </p:cNvSpPr>
          <p:nvPr/>
        </p:nvSpPr>
        <p:spPr>
          <a:xfrm>
            <a:off x="228600" y="152400"/>
            <a:ext cx="8686800" cy="150571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400" kern="1200" spc="-50" baseline="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algn="ctr"/>
            <a:r>
              <a:rPr lang="en-US" sz="4000" b="1" dirty="0"/>
              <a:t>Maintenance &amp; Operations</a:t>
            </a:r>
            <a:br>
              <a:rPr lang="en-US" sz="4000" b="1" dirty="0"/>
            </a:br>
            <a:r>
              <a:rPr lang="en-US" sz="3000" b="1" dirty="0"/>
              <a:t>Significant Operational Budget Considerations</a:t>
            </a:r>
          </a:p>
        </p:txBody>
      </p:sp>
    </p:spTree>
    <p:extLst>
      <p:ext uri="{BB962C8B-B14F-4D97-AF65-F5344CB8AC3E}">
        <p14:creationId xmlns:p14="http://schemas.microsoft.com/office/powerpoint/2010/main" val="294820706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53432" y="2839610"/>
            <a:ext cx="7772400" cy="3962400"/>
          </a:xfrm>
        </p:spPr>
        <p:txBody>
          <a:bodyPr>
            <a:normAutofit/>
          </a:bodyPr>
          <a:lstStyle/>
          <a:p>
            <a:r>
              <a:rPr lang="en-US" sz="5000" dirty="0"/>
              <a:t>Fayette County, Georgia</a:t>
            </a:r>
            <a:br>
              <a:rPr lang="en-US" sz="5000" dirty="0">
                <a:latin typeface="Georgia" pitchFamily="18" charset="0"/>
              </a:rPr>
            </a:br>
            <a:br>
              <a:rPr lang="en-US" sz="5000" dirty="0">
                <a:latin typeface="Georgia" pitchFamily="18" charset="0"/>
              </a:rPr>
            </a:br>
            <a:r>
              <a:rPr lang="en-US" sz="4000" dirty="0">
                <a:latin typeface="Open Sans" panose="020B0606030504020204" pitchFamily="34" charset="0"/>
                <a:ea typeface="Open Sans" panose="020B0606030504020204" pitchFamily="34" charset="0"/>
                <a:cs typeface="Open Sans" panose="020B0606030504020204" pitchFamily="34" charset="0"/>
              </a:rPr>
              <a:t>Capital Improvement Plan Capital Expenditures</a:t>
            </a:r>
            <a:br>
              <a:rPr lang="en-US" sz="4000" dirty="0">
                <a:latin typeface="Open Sans" panose="020B0606030504020204" pitchFamily="34" charset="0"/>
                <a:ea typeface="Open Sans" panose="020B0606030504020204" pitchFamily="34" charset="0"/>
                <a:cs typeface="Open Sans" panose="020B0606030504020204" pitchFamily="34" charset="0"/>
              </a:rPr>
            </a:br>
            <a:r>
              <a:rPr lang="en-US" sz="4000" dirty="0">
                <a:latin typeface="Open Sans" panose="020B0606030504020204" pitchFamily="34" charset="0"/>
                <a:ea typeface="Open Sans" panose="020B0606030504020204" pitchFamily="34" charset="0"/>
                <a:cs typeface="Open Sans" panose="020B0606030504020204" pitchFamily="34" charset="0"/>
              </a:rPr>
              <a:t>Vehicles / Equipment</a:t>
            </a:r>
            <a:br>
              <a:rPr lang="en-US" sz="5000" dirty="0">
                <a:latin typeface="Georgia" pitchFamily="18" charset="0"/>
              </a:rPr>
            </a:br>
            <a:endParaRPr lang="en-US" sz="5000" dirty="0">
              <a:latin typeface="Georgia" pitchFamily="18" charset="0"/>
            </a:endParaRPr>
          </a:p>
        </p:txBody>
      </p:sp>
    </p:spTree>
    <p:extLst>
      <p:ext uri="{BB962C8B-B14F-4D97-AF65-F5344CB8AC3E}">
        <p14:creationId xmlns:p14="http://schemas.microsoft.com/office/powerpoint/2010/main" val="1687686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9" name="Slide Number Placeholder 8">
            <a:extLst>
              <a:ext uri="{FF2B5EF4-FFF2-40B4-BE49-F238E27FC236}">
                <a16:creationId xmlns:a16="http://schemas.microsoft.com/office/drawing/2014/main" id="{F3A10133-66DC-4C7A-85CE-A8F0F7F80E29}"/>
              </a:ext>
            </a:extLst>
          </p:cNvPr>
          <p:cNvSpPr>
            <a:spLocks noGrp="1"/>
          </p:cNvSpPr>
          <p:nvPr>
            <p:ph type="sldNum" sz="quarter" idx="12"/>
          </p:nvPr>
        </p:nvSpPr>
        <p:spPr/>
        <p:txBody>
          <a:bodyPr/>
          <a:lstStyle/>
          <a:p>
            <a:fld id="{1ED661A2-2098-4D07-872C-1E994603E9D3}" type="slidenum">
              <a:rPr lang="en-US" smtClean="0"/>
              <a:pPr/>
              <a:t>43</a:t>
            </a:fld>
            <a:endParaRPr lang="en-US" dirty="0"/>
          </a:p>
        </p:txBody>
      </p:sp>
      <p:graphicFrame>
        <p:nvGraphicFramePr>
          <p:cNvPr id="5" name="Object 4">
            <a:extLst>
              <a:ext uri="{FF2B5EF4-FFF2-40B4-BE49-F238E27FC236}">
                <a16:creationId xmlns:a16="http://schemas.microsoft.com/office/drawing/2014/main" id="{97D466B3-25C2-4B10-A0BA-C22FAC8CF2C4}"/>
              </a:ext>
            </a:extLst>
          </p:cNvPr>
          <p:cNvGraphicFramePr>
            <a:graphicFrameLocks noChangeAspect="1"/>
          </p:cNvGraphicFramePr>
          <p:nvPr>
            <p:extLst>
              <p:ext uri="{D42A27DB-BD31-4B8C-83A1-F6EECF244321}">
                <p14:modId xmlns:p14="http://schemas.microsoft.com/office/powerpoint/2010/main" val="3286643978"/>
              </p:ext>
            </p:extLst>
          </p:nvPr>
        </p:nvGraphicFramePr>
        <p:xfrm>
          <a:off x="685800" y="1981200"/>
          <a:ext cx="7924800" cy="4201739"/>
        </p:xfrm>
        <a:graphic>
          <a:graphicData uri="http://schemas.openxmlformats.org/presentationml/2006/ole">
            <mc:AlternateContent xmlns:mc="http://schemas.openxmlformats.org/markup-compatibility/2006">
              <mc:Choice xmlns:v="urn:schemas-microsoft-com:vml" Requires="v">
                <p:oleObj spid="_x0000_s16436" name="Worksheet" r:id="rId4" imgW="7096173" imgH="3762409" progId="Excel.Sheet.12">
                  <p:embed/>
                </p:oleObj>
              </mc:Choice>
              <mc:Fallback>
                <p:oleObj name="Worksheet" r:id="rId4" imgW="7096173" imgH="3762409" progId="Excel.Sheet.12">
                  <p:embed/>
                  <p:pic>
                    <p:nvPicPr>
                      <p:cNvPr id="0" name=""/>
                      <p:cNvPicPr/>
                      <p:nvPr/>
                    </p:nvPicPr>
                    <p:blipFill>
                      <a:blip r:embed="rId5"/>
                      <a:stretch>
                        <a:fillRect/>
                      </a:stretch>
                    </p:blipFill>
                    <p:spPr>
                      <a:xfrm>
                        <a:off x="685800" y="1981200"/>
                        <a:ext cx="7924800" cy="4201739"/>
                      </a:xfrm>
                      <a:prstGeom prst="rect">
                        <a:avLst/>
                      </a:prstGeom>
                    </p:spPr>
                  </p:pic>
                </p:oleObj>
              </mc:Fallback>
            </mc:AlternateContent>
          </a:graphicData>
        </a:graphic>
      </p:graphicFrame>
    </p:spTree>
    <p:extLst>
      <p:ext uri="{BB962C8B-B14F-4D97-AF65-F5344CB8AC3E}">
        <p14:creationId xmlns:p14="http://schemas.microsoft.com/office/powerpoint/2010/main" val="3950187487"/>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9" name="Slide Number Placeholder 8">
            <a:extLst>
              <a:ext uri="{FF2B5EF4-FFF2-40B4-BE49-F238E27FC236}">
                <a16:creationId xmlns:a16="http://schemas.microsoft.com/office/drawing/2014/main" id="{EB131DEF-8F07-4E6F-A08F-7A970D8B3044}"/>
              </a:ext>
            </a:extLst>
          </p:cNvPr>
          <p:cNvSpPr>
            <a:spLocks noGrp="1"/>
          </p:cNvSpPr>
          <p:nvPr>
            <p:ph type="sldNum" sz="quarter" idx="12"/>
          </p:nvPr>
        </p:nvSpPr>
        <p:spPr/>
        <p:txBody>
          <a:bodyPr/>
          <a:lstStyle/>
          <a:p>
            <a:fld id="{1ED661A2-2098-4D07-872C-1E994603E9D3}" type="slidenum">
              <a:rPr lang="en-US" smtClean="0"/>
              <a:pPr/>
              <a:t>44</a:t>
            </a:fld>
            <a:endParaRPr lang="en-US" dirty="0"/>
          </a:p>
        </p:txBody>
      </p:sp>
      <p:graphicFrame>
        <p:nvGraphicFramePr>
          <p:cNvPr id="4" name="Object 3">
            <a:extLst>
              <a:ext uri="{FF2B5EF4-FFF2-40B4-BE49-F238E27FC236}">
                <a16:creationId xmlns:a16="http://schemas.microsoft.com/office/drawing/2014/main" id="{1EA10658-6AF9-4B57-A9C4-0F862CB2ED30}"/>
              </a:ext>
            </a:extLst>
          </p:cNvPr>
          <p:cNvGraphicFramePr>
            <a:graphicFrameLocks noChangeAspect="1"/>
          </p:cNvGraphicFramePr>
          <p:nvPr>
            <p:extLst>
              <p:ext uri="{D42A27DB-BD31-4B8C-83A1-F6EECF244321}">
                <p14:modId xmlns:p14="http://schemas.microsoft.com/office/powerpoint/2010/main" val="47494401"/>
              </p:ext>
            </p:extLst>
          </p:nvPr>
        </p:nvGraphicFramePr>
        <p:xfrm>
          <a:off x="460283" y="1828799"/>
          <a:ext cx="8302717" cy="4267201"/>
        </p:xfrm>
        <a:graphic>
          <a:graphicData uri="http://schemas.openxmlformats.org/presentationml/2006/ole">
            <mc:AlternateContent xmlns:mc="http://schemas.openxmlformats.org/markup-compatibility/2006">
              <mc:Choice xmlns:v="urn:schemas-microsoft-com:vml" Requires="v">
                <p:oleObj spid="_x0000_s17460" name="Worksheet" r:id="rId4" imgW="7096173" imgH="3438491" progId="Excel.Sheet.12">
                  <p:embed/>
                </p:oleObj>
              </mc:Choice>
              <mc:Fallback>
                <p:oleObj name="Worksheet" r:id="rId4" imgW="7096173" imgH="3438491" progId="Excel.Sheet.12">
                  <p:embed/>
                  <p:pic>
                    <p:nvPicPr>
                      <p:cNvPr id="0" name=""/>
                      <p:cNvPicPr/>
                      <p:nvPr/>
                    </p:nvPicPr>
                    <p:blipFill>
                      <a:blip r:embed="rId5"/>
                      <a:stretch>
                        <a:fillRect/>
                      </a:stretch>
                    </p:blipFill>
                    <p:spPr>
                      <a:xfrm>
                        <a:off x="460283" y="1828799"/>
                        <a:ext cx="8302717" cy="4267201"/>
                      </a:xfrm>
                      <a:prstGeom prst="rect">
                        <a:avLst/>
                      </a:prstGeom>
                    </p:spPr>
                  </p:pic>
                </p:oleObj>
              </mc:Fallback>
            </mc:AlternateContent>
          </a:graphicData>
        </a:graphic>
      </p:graphicFrame>
    </p:spTree>
    <p:extLst>
      <p:ext uri="{BB962C8B-B14F-4D97-AF65-F5344CB8AC3E}">
        <p14:creationId xmlns:p14="http://schemas.microsoft.com/office/powerpoint/2010/main" val="2316823904"/>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8" name="Slide Number Placeholder 7">
            <a:extLst>
              <a:ext uri="{FF2B5EF4-FFF2-40B4-BE49-F238E27FC236}">
                <a16:creationId xmlns:a16="http://schemas.microsoft.com/office/drawing/2014/main" id="{B4C1A244-C35B-43A8-812E-981223C2A26A}"/>
              </a:ext>
            </a:extLst>
          </p:cNvPr>
          <p:cNvSpPr>
            <a:spLocks noGrp="1"/>
          </p:cNvSpPr>
          <p:nvPr>
            <p:ph type="sldNum" sz="quarter" idx="12"/>
          </p:nvPr>
        </p:nvSpPr>
        <p:spPr/>
        <p:txBody>
          <a:bodyPr/>
          <a:lstStyle/>
          <a:p>
            <a:fld id="{1ED661A2-2098-4D07-872C-1E994603E9D3}" type="slidenum">
              <a:rPr lang="en-US" smtClean="0"/>
              <a:pPr/>
              <a:t>45</a:t>
            </a:fld>
            <a:endParaRPr lang="en-US" dirty="0"/>
          </a:p>
        </p:txBody>
      </p:sp>
      <p:graphicFrame>
        <p:nvGraphicFramePr>
          <p:cNvPr id="4" name="Object 3">
            <a:extLst>
              <a:ext uri="{FF2B5EF4-FFF2-40B4-BE49-F238E27FC236}">
                <a16:creationId xmlns:a16="http://schemas.microsoft.com/office/drawing/2014/main" id="{3EE3ADE3-6649-4AA0-A2D7-08C119486424}"/>
              </a:ext>
            </a:extLst>
          </p:cNvPr>
          <p:cNvGraphicFramePr>
            <a:graphicFrameLocks noChangeAspect="1"/>
          </p:cNvGraphicFramePr>
          <p:nvPr>
            <p:extLst>
              <p:ext uri="{D42A27DB-BD31-4B8C-83A1-F6EECF244321}">
                <p14:modId xmlns:p14="http://schemas.microsoft.com/office/powerpoint/2010/main" val="1753221276"/>
              </p:ext>
            </p:extLst>
          </p:nvPr>
        </p:nvGraphicFramePr>
        <p:xfrm>
          <a:off x="417294" y="2057400"/>
          <a:ext cx="8269506" cy="3886199"/>
        </p:xfrm>
        <a:graphic>
          <a:graphicData uri="http://schemas.openxmlformats.org/presentationml/2006/ole">
            <mc:AlternateContent xmlns:mc="http://schemas.openxmlformats.org/markup-compatibility/2006">
              <mc:Choice xmlns:v="urn:schemas-microsoft-com:vml" Requires="v">
                <p:oleObj spid="_x0000_s18485" name="Worksheet" r:id="rId4" imgW="7096173" imgH="2952614" progId="Excel.Sheet.12">
                  <p:embed/>
                </p:oleObj>
              </mc:Choice>
              <mc:Fallback>
                <p:oleObj name="Worksheet" r:id="rId4" imgW="7096173" imgH="2952614" progId="Excel.Sheet.12">
                  <p:embed/>
                  <p:pic>
                    <p:nvPicPr>
                      <p:cNvPr id="0" name=""/>
                      <p:cNvPicPr/>
                      <p:nvPr/>
                    </p:nvPicPr>
                    <p:blipFill>
                      <a:blip r:embed="rId5"/>
                      <a:stretch>
                        <a:fillRect/>
                      </a:stretch>
                    </p:blipFill>
                    <p:spPr>
                      <a:xfrm>
                        <a:off x="417294" y="2057400"/>
                        <a:ext cx="8269506" cy="3886199"/>
                      </a:xfrm>
                      <a:prstGeom prst="rect">
                        <a:avLst/>
                      </a:prstGeom>
                    </p:spPr>
                  </p:pic>
                </p:oleObj>
              </mc:Fallback>
            </mc:AlternateContent>
          </a:graphicData>
        </a:graphic>
      </p:graphicFrame>
    </p:spTree>
    <p:extLst>
      <p:ext uri="{BB962C8B-B14F-4D97-AF65-F5344CB8AC3E}">
        <p14:creationId xmlns:p14="http://schemas.microsoft.com/office/powerpoint/2010/main" val="991840970"/>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9" name="Slide Number Placeholder 8">
            <a:extLst>
              <a:ext uri="{FF2B5EF4-FFF2-40B4-BE49-F238E27FC236}">
                <a16:creationId xmlns:a16="http://schemas.microsoft.com/office/drawing/2014/main" id="{EE739450-4FD4-4521-AF84-53D7D15D5376}"/>
              </a:ext>
            </a:extLst>
          </p:cNvPr>
          <p:cNvSpPr>
            <a:spLocks noGrp="1"/>
          </p:cNvSpPr>
          <p:nvPr>
            <p:ph type="sldNum" sz="quarter" idx="12"/>
          </p:nvPr>
        </p:nvSpPr>
        <p:spPr/>
        <p:txBody>
          <a:bodyPr/>
          <a:lstStyle/>
          <a:p>
            <a:fld id="{1ED661A2-2098-4D07-872C-1E994603E9D3}" type="slidenum">
              <a:rPr lang="en-US" smtClean="0"/>
              <a:pPr/>
              <a:t>46</a:t>
            </a:fld>
            <a:endParaRPr lang="en-US" dirty="0"/>
          </a:p>
        </p:txBody>
      </p:sp>
      <p:graphicFrame>
        <p:nvGraphicFramePr>
          <p:cNvPr id="15" name="Object 14">
            <a:extLst>
              <a:ext uri="{FF2B5EF4-FFF2-40B4-BE49-F238E27FC236}">
                <a16:creationId xmlns:a16="http://schemas.microsoft.com/office/drawing/2014/main" id="{4D26B251-FDBE-40DA-8BDD-ED05E3A9B106}"/>
              </a:ext>
            </a:extLst>
          </p:cNvPr>
          <p:cNvGraphicFramePr>
            <a:graphicFrameLocks noChangeAspect="1"/>
          </p:cNvGraphicFramePr>
          <p:nvPr>
            <p:extLst>
              <p:ext uri="{D42A27DB-BD31-4B8C-83A1-F6EECF244321}">
                <p14:modId xmlns:p14="http://schemas.microsoft.com/office/powerpoint/2010/main" val="2000430766"/>
              </p:ext>
            </p:extLst>
          </p:nvPr>
        </p:nvGraphicFramePr>
        <p:xfrm>
          <a:off x="562996" y="1871663"/>
          <a:ext cx="8094268" cy="4071937"/>
        </p:xfrm>
        <a:graphic>
          <a:graphicData uri="http://schemas.openxmlformats.org/presentationml/2006/ole">
            <mc:AlternateContent xmlns:mc="http://schemas.openxmlformats.org/markup-compatibility/2006">
              <mc:Choice xmlns:v="urn:schemas-microsoft-com:vml" Requires="v">
                <p:oleObj spid="_x0000_s15414" name="Worksheet" r:id="rId4" imgW="7124662" imgH="3114573" progId="Excel.Sheet.12">
                  <p:embed/>
                </p:oleObj>
              </mc:Choice>
              <mc:Fallback>
                <p:oleObj name="Worksheet" r:id="rId4" imgW="7124662" imgH="3114573" progId="Excel.Sheet.12">
                  <p:embed/>
                  <p:pic>
                    <p:nvPicPr>
                      <p:cNvPr id="0" name=""/>
                      <p:cNvPicPr/>
                      <p:nvPr/>
                    </p:nvPicPr>
                    <p:blipFill>
                      <a:blip r:embed="rId5"/>
                      <a:stretch>
                        <a:fillRect/>
                      </a:stretch>
                    </p:blipFill>
                    <p:spPr>
                      <a:xfrm>
                        <a:off x="562996" y="1871663"/>
                        <a:ext cx="8094268" cy="4071937"/>
                      </a:xfrm>
                      <a:prstGeom prst="rect">
                        <a:avLst/>
                      </a:prstGeom>
                    </p:spPr>
                  </p:pic>
                </p:oleObj>
              </mc:Fallback>
            </mc:AlternateContent>
          </a:graphicData>
        </a:graphic>
      </p:graphicFrame>
    </p:spTree>
    <p:extLst>
      <p:ext uri="{BB962C8B-B14F-4D97-AF65-F5344CB8AC3E}">
        <p14:creationId xmlns:p14="http://schemas.microsoft.com/office/powerpoint/2010/main" val="4235927322"/>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9" name="Slide Number Placeholder 8">
            <a:extLst>
              <a:ext uri="{FF2B5EF4-FFF2-40B4-BE49-F238E27FC236}">
                <a16:creationId xmlns:a16="http://schemas.microsoft.com/office/drawing/2014/main" id="{4CA42EAE-8A37-4730-945B-F283CB627988}"/>
              </a:ext>
            </a:extLst>
          </p:cNvPr>
          <p:cNvSpPr>
            <a:spLocks noGrp="1"/>
          </p:cNvSpPr>
          <p:nvPr>
            <p:ph type="sldNum" sz="quarter" idx="12"/>
          </p:nvPr>
        </p:nvSpPr>
        <p:spPr/>
        <p:txBody>
          <a:bodyPr/>
          <a:lstStyle/>
          <a:p>
            <a:fld id="{1ED661A2-2098-4D07-872C-1E994603E9D3}" type="slidenum">
              <a:rPr lang="en-US" smtClean="0"/>
              <a:pPr/>
              <a:t>47</a:t>
            </a:fld>
            <a:endParaRPr lang="en-US" dirty="0"/>
          </a:p>
        </p:txBody>
      </p:sp>
      <p:graphicFrame>
        <p:nvGraphicFramePr>
          <p:cNvPr id="6" name="Object 5">
            <a:extLst>
              <a:ext uri="{FF2B5EF4-FFF2-40B4-BE49-F238E27FC236}">
                <a16:creationId xmlns:a16="http://schemas.microsoft.com/office/drawing/2014/main" id="{70163741-0CCB-45E7-A26E-02226DBF3C17}"/>
              </a:ext>
            </a:extLst>
          </p:cNvPr>
          <p:cNvGraphicFramePr>
            <a:graphicFrameLocks noChangeAspect="1"/>
          </p:cNvGraphicFramePr>
          <p:nvPr>
            <p:extLst>
              <p:ext uri="{D42A27DB-BD31-4B8C-83A1-F6EECF244321}">
                <p14:modId xmlns:p14="http://schemas.microsoft.com/office/powerpoint/2010/main" val="3578790543"/>
              </p:ext>
            </p:extLst>
          </p:nvPr>
        </p:nvGraphicFramePr>
        <p:xfrm>
          <a:off x="260044" y="2057400"/>
          <a:ext cx="8623912" cy="3367087"/>
        </p:xfrm>
        <a:graphic>
          <a:graphicData uri="http://schemas.openxmlformats.org/presentationml/2006/ole">
            <mc:AlternateContent xmlns:mc="http://schemas.openxmlformats.org/markup-compatibility/2006">
              <mc:Choice xmlns:v="urn:schemas-microsoft-com:vml" Requires="v">
                <p:oleObj spid="_x0000_s19509" name="Worksheet" r:id="rId4" imgW="7124662" imgH="2467043" progId="Excel.Sheet.12">
                  <p:embed/>
                </p:oleObj>
              </mc:Choice>
              <mc:Fallback>
                <p:oleObj name="Worksheet" r:id="rId4" imgW="7124662" imgH="2467043" progId="Excel.Sheet.12">
                  <p:embed/>
                  <p:pic>
                    <p:nvPicPr>
                      <p:cNvPr id="0" name=""/>
                      <p:cNvPicPr/>
                      <p:nvPr/>
                    </p:nvPicPr>
                    <p:blipFill>
                      <a:blip r:embed="rId5"/>
                      <a:stretch>
                        <a:fillRect/>
                      </a:stretch>
                    </p:blipFill>
                    <p:spPr>
                      <a:xfrm>
                        <a:off x="260044" y="2057400"/>
                        <a:ext cx="8623912" cy="3367087"/>
                      </a:xfrm>
                      <a:prstGeom prst="rect">
                        <a:avLst/>
                      </a:prstGeom>
                    </p:spPr>
                  </p:pic>
                </p:oleObj>
              </mc:Fallback>
            </mc:AlternateContent>
          </a:graphicData>
        </a:graphic>
      </p:graphicFrame>
    </p:spTree>
    <p:extLst>
      <p:ext uri="{BB962C8B-B14F-4D97-AF65-F5344CB8AC3E}">
        <p14:creationId xmlns:p14="http://schemas.microsoft.com/office/powerpoint/2010/main" val="314115809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3200" b="1" dirty="0"/>
              <a:t>Capital Improvement Program As Proposed</a:t>
            </a:r>
          </a:p>
        </p:txBody>
      </p:sp>
      <p:sp>
        <p:nvSpPr>
          <p:cNvPr id="9" name="Slide Number Placeholder 8">
            <a:extLst>
              <a:ext uri="{FF2B5EF4-FFF2-40B4-BE49-F238E27FC236}">
                <a16:creationId xmlns:a16="http://schemas.microsoft.com/office/drawing/2014/main" id="{4CA42EAE-8A37-4730-945B-F283CB627988}"/>
              </a:ext>
            </a:extLst>
          </p:cNvPr>
          <p:cNvSpPr>
            <a:spLocks noGrp="1"/>
          </p:cNvSpPr>
          <p:nvPr>
            <p:ph type="sldNum" sz="quarter" idx="12"/>
          </p:nvPr>
        </p:nvSpPr>
        <p:spPr/>
        <p:txBody>
          <a:bodyPr/>
          <a:lstStyle/>
          <a:p>
            <a:fld id="{1ED661A2-2098-4D07-872C-1E994603E9D3}" type="slidenum">
              <a:rPr lang="en-US" smtClean="0"/>
              <a:pPr/>
              <a:t>48</a:t>
            </a:fld>
            <a:endParaRPr lang="en-US" dirty="0"/>
          </a:p>
        </p:txBody>
      </p:sp>
      <p:graphicFrame>
        <p:nvGraphicFramePr>
          <p:cNvPr id="3" name="Content Placeholder 2">
            <a:extLst>
              <a:ext uri="{FF2B5EF4-FFF2-40B4-BE49-F238E27FC236}">
                <a16:creationId xmlns:a16="http://schemas.microsoft.com/office/drawing/2014/main" id="{F51A3C6E-9062-4557-97FB-41CF799BB813}"/>
              </a:ext>
            </a:extLst>
          </p:cNvPr>
          <p:cNvGraphicFramePr>
            <a:graphicFrameLocks noGrp="1"/>
          </p:cNvGraphicFramePr>
          <p:nvPr>
            <p:ph idx="1"/>
            <p:extLst>
              <p:ext uri="{D42A27DB-BD31-4B8C-83A1-F6EECF244321}">
                <p14:modId xmlns:p14="http://schemas.microsoft.com/office/powerpoint/2010/main" val="152053549"/>
              </p:ext>
            </p:extLst>
          </p:nvPr>
        </p:nvGraphicFramePr>
        <p:xfrm>
          <a:off x="381000" y="1965960"/>
          <a:ext cx="8458200" cy="3215646"/>
        </p:xfrm>
        <a:graphic>
          <a:graphicData uri="http://schemas.openxmlformats.org/drawingml/2006/table">
            <a:tbl>
              <a:tblPr/>
              <a:tblGrid>
                <a:gridCol w="5616275">
                  <a:extLst>
                    <a:ext uri="{9D8B030D-6E8A-4147-A177-3AD203B41FA5}">
                      <a16:colId xmlns:a16="http://schemas.microsoft.com/office/drawing/2014/main" val="3034309807"/>
                    </a:ext>
                  </a:extLst>
                </a:gridCol>
                <a:gridCol w="889743">
                  <a:extLst>
                    <a:ext uri="{9D8B030D-6E8A-4147-A177-3AD203B41FA5}">
                      <a16:colId xmlns:a16="http://schemas.microsoft.com/office/drawing/2014/main" val="4099116953"/>
                    </a:ext>
                  </a:extLst>
                </a:gridCol>
                <a:gridCol w="976091">
                  <a:extLst>
                    <a:ext uri="{9D8B030D-6E8A-4147-A177-3AD203B41FA5}">
                      <a16:colId xmlns:a16="http://schemas.microsoft.com/office/drawing/2014/main" val="1599202266"/>
                    </a:ext>
                  </a:extLst>
                </a:gridCol>
                <a:gridCol w="976091">
                  <a:extLst>
                    <a:ext uri="{9D8B030D-6E8A-4147-A177-3AD203B41FA5}">
                      <a16:colId xmlns:a16="http://schemas.microsoft.com/office/drawing/2014/main" val="2400468902"/>
                    </a:ext>
                  </a:extLst>
                </a:gridCol>
              </a:tblGrid>
              <a:tr h="401954">
                <a:tc>
                  <a:txBody>
                    <a:bodyPr/>
                    <a:lstStyle/>
                    <a:p>
                      <a:pPr algn="ctr" fontAlgn="b"/>
                      <a:r>
                        <a:rPr lang="en-US" sz="1200" b="1" i="0" u="sng" strike="noStrike" dirty="0">
                          <a:solidFill>
                            <a:srgbClr val="000000"/>
                          </a:solidFill>
                          <a:effectLst/>
                          <a:latin typeface="Arial" panose="020B0604020202020204" pitchFamily="34" charset="0"/>
                        </a:rPr>
                        <a:t>Project Description</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1" i="0" u="sng" strike="noStrike">
                          <a:solidFill>
                            <a:srgbClr val="000000"/>
                          </a:solidFill>
                          <a:effectLst/>
                          <a:latin typeface="Arial" panose="020B0604020202020204" pitchFamily="34" charset="0"/>
                        </a:rPr>
                        <a:t>FY 2020</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1" i="0" u="sng" strike="noStrike">
                          <a:solidFill>
                            <a:srgbClr val="000000"/>
                          </a:solidFill>
                          <a:effectLst/>
                          <a:latin typeface="Arial" panose="020B0604020202020204" pitchFamily="34" charset="0"/>
                        </a:rPr>
                        <a:t>2021-2024 Total</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1" i="0" u="sng" strike="noStrike" dirty="0">
                          <a:solidFill>
                            <a:srgbClr val="000000"/>
                          </a:solidFill>
                          <a:effectLst/>
                          <a:latin typeface="Arial" panose="020B0604020202020204" pitchFamily="34" charset="0"/>
                        </a:rPr>
                        <a:t>Project Total</a:t>
                      </a:r>
                    </a:p>
                  </a:txBody>
                  <a:tcPr marL="0" marR="0" marT="0"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484337140"/>
                  </a:ext>
                </a:extLst>
              </a:tr>
              <a:tr h="200978">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83644321"/>
                  </a:ext>
                </a:extLst>
              </a:tr>
              <a:tr h="200978">
                <a:tc>
                  <a:txBody>
                    <a:bodyPr/>
                    <a:lstStyle/>
                    <a:p>
                      <a:pPr algn="l" fontAlgn="b"/>
                      <a:r>
                        <a:rPr lang="en-US" sz="1200" b="1" i="0" u="sng" strike="noStrike" dirty="0">
                          <a:solidFill>
                            <a:srgbClr val="000000"/>
                          </a:solidFill>
                          <a:effectLst/>
                          <a:latin typeface="Arial" panose="020B0604020202020204" pitchFamily="34" charset="0"/>
                        </a:rPr>
                        <a:t>Funding Sources:</a:t>
                      </a:r>
                    </a:p>
                  </a:txBody>
                  <a:tcPr marL="0" marR="0" marT="0" marB="0" anchor="b">
                    <a:lnL>
                      <a:noFill/>
                    </a:lnL>
                    <a:lnR>
                      <a:noFill/>
                    </a:lnR>
                    <a:lnT>
                      <a:noFill/>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712991"/>
                  </a:ext>
                </a:extLst>
              </a:tr>
              <a:tr h="200978">
                <a:tc>
                  <a:txBody>
                    <a:bodyPr/>
                    <a:lstStyle/>
                    <a:p>
                      <a:pPr algn="l" fontAlgn="b"/>
                      <a:r>
                        <a:rPr lang="en-US" sz="1200" b="0" i="0" u="none" strike="noStrike">
                          <a:solidFill>
                            <a:srgbClr val="000000"/>
                          </a:solidFill>
                          <a:effectLst/>
                          <a:latin typeface="Arial" panose="020B0604020202020204" pitchFamily="34" charset="0"/>
                        </a:rPr>
                        <a:t>General Fund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$3,129,798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Arial" panose="020B0604020202020204" pitchFamily="34" charset="0"/>
                        </a:rPr>
                        <a:t> $  2,930,956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solidFill>
                            <a:srgbClr val="000000"/>
                          </a:solidFill>
                          <a:effectLst/>
                          <a:latin typeface="Arial" panose="020B0604020202020204" pitchFamily="34" charset="0"/>
                        </a:rPr>
                        <a:t> $  6,060,754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8624927"/>
                  </a:ext>
                </a:extLst>
              </a:tr>
              <a:tr h="200978">
                <a:tc>
                  <a:txBody>
                    <a:bodyPr/>
                    <a:lstStyle/>
                    <a:p>
                      <a:pPr algn="l" fontAlgn="b"/>
                      <a:r>
                        <a:rPr lang="en-US" sz="1200" b="0" i="0" u="none" strike="noStrike" dirty="0">
                          <a:solidFill>
                            <a:srgbClr val="000000"/>
                          </a:solidFill>
                          <a:effectLst/>
                          <a:latin typeface="Arial" panose="020B0604020202020204" pitchFamily="34" charset="0"/>
                        </a:rPr>
                        <a:t>911 Communications Fund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1,250,000 </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1,250,000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6370397"/>
                  </a:ext>
                </a:extLst>
              </a:tr>
              <a:tr h="200978">
                <a:tc>
                  <a:txBody>
                    <a:bodyPr/>
                    <a:lstStyle/>
                    <a:p>
                      <a:pPr algn="l" fontAlgn="b"/>
                      <a:r>
                        <a:rPr lang="en-US" sz="1200" b="0" i="0" u="none" strike="noStrike" dirty="0">
                          <a:solidFill>
                            <a:srgbClr val="000000"/>
                          </a:solidFill>
                          <a:effectLst/>
                          <a:latin typeface="Arial" panose="020B0604020202020204" pitchFamily="34" charset="0"/>
                        </a:rPr>
                        <a:t>Fire Services Fund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432,178 </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1,187,565 </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1,619,743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31154453"/>
                  </a:ext>
                </a:extLst>
              </a:tr>
              <a:tr h="200978">
                <a:tc>
                  <a:txBody>
                    <a:bodyPr/>
                    <a:lstStyle/>
                    <a:p>
                      <a:pPr algn="l" fontAlgn="b"/>
                      <a:r>
                        <a:rPr lang="en-US" sz="1200" b="0" i="0" u="none" strike="noStrike" dirty="0">
                          <a:solidFill>
                            <a:srgbClr val="000000"/>
                          </a:solidFill>
                          <a:effectLst/>
                          <a:latin typeface="Arial" panose="020B0604020202020204" pitchFamily="34" charset="0"/>
                        </a:rPr>
                        <a:t>Emergency Medical Services Fund</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28,000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234,000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262,000 </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865181"/>
                  </a:ext>
                </a:extLst>
              </a:tr>
              <a:tr h="200978">
                <a:tc>
                  <a:txBody>
                    <a:bodyPr/>
                    <a:lstStyle/>
                    <a:p>
                      <a:pPr algn="l" fontAlgn="b"/>
                      <a:r>
                        <a:rPr lang="en-US" sz="1200" b="0" i="0" u="none" strike="noStrike">
                          <a:solidFill>
                            <a:srgbClr val="000000"/>
                          </a:solidFill>
                          <a:effectLst/>
                          <a:latin typeface="Arial" panose="020B0604020202020204" pitchFamily="34" charset="0"/>
                        </a:rPr>
                        <a:t>Water System Fund</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1,830,000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8,150,000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9,980,000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8494641"/>
                  </a:ext>
                </a:extLst>
              </a:tr>
              <a:tr h="200978">
                <a:tc>
                  <a:txBody>
                    <a:bodyPr/>
                    <a:lstStyle/>
                    <a:p>
                      <a:pPr algn="ctr" fontAlgn="b"/>
                      <a:r>
                        <a:rPr lang="en-US" sz="1200" b="1" i="0" u="none" strike="noStrike">
                          <a:solidFill>
                            <a:srgbClr val="000000"/>
                          </a:solidFill>
                          <a:effectLst/>
                          <a:latin typeface="Arial" panose="020B0604020202020204" pitchFamily="34" charset="0"/>
                        </a:rPr>
                        <a:t>Total Approved</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$5,419,976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$13,752,521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$19,172,497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40668813"/>
                  </a:ext>
                </a:extLst>
              </a:tr>
              <a:tr h="200978">
                <a:tc>
                  <a:txBody>
                    <a:bodyPr/>
                    <a:lstStyle/>
                    <a:p>
                      <a:pPr algn="ctr"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23171877"/>
                  </a:ext>
                </a:extLst>
              </a:tr>
              <a:tr h="200978">
                <a:tc>
                  <a:txBody>
                    <a:bodyPr/>
                    <a:lstStyle/>
                    <a:p>
                      <a:pPr algn="l" fontAlgn="b"/>
                      <a:r>
                        <a:rPr lang="en-US" sz="1200" b="1" i="0" u="sng" strike="noStrike">
                          <a:solidFill>
                            <a:srgbClr val="000000"/>
                          </a:solidFill>
                          <a:effectLst/>
                          <a:latin typeface="Arial" panose="020B0604020202020204" pitchFamily="34" charset="0"/>
                        </a:rPr>
                        <a:t>Fund Type:</a:t>
                      </a: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1"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4199900"/>
                  </a:ext>
                </a:extLst>
              </a:tr>
              <a:tr h="200978">
                <a:tc>
                  <a:txBody>
                    <a:bodyPr/>
                    <a:lstStyle/>
                    <a:p>
                      <a:pPr algn="l" fontAlgn="b"/>
                      <a:r>
                        <a:rPr lang="en-US" sz="1200" b="0" i="0" u="none" strike="noStrike">
                          <a:solidFill>
                            <a:srgbClr val="000000"/>
                          </a:solidFill>
                          <a:effectLst/>
                          <a:latin typeface="Arial" panose="020B0604020202020204" pitchFamily="34" charset="0"/>
                        </a:rPr>
                        <a:t>Governmental Funds</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200" b="1" i="0" u="none" strike="noStrike" dirty="0">
                          <a:solidFill>
                            <a:srgbClr val="000000"/>
                          </a:solidFill>
                          <a:effectLst/>
                          <a:latin typeface="Arial" panose="020B0604020202020204" pitchFamily="34" charset="0"/>
                        </a:rPr>
                        <a:t> $3,589,976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  5,602,521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  9,192,497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4173713"/>
                  </a:ext>
                </a:extLst>
              </a:tr>
              <a:tr h="200978">
                <a:tc>
                  <a:txBody>
                    <a:bodyPr/>
                    <a:lstStyle/>
                    <a:p>
                      <a:pPr algn="l" fontAlgn="b"/>
                      <a:r>
                        <a:rPr lang="en-US" sz="1200" b="0" i="0" u="none" strike="noStrike">
                          <a:solidFill>
                            <a:srgbClr val="000000"/>
                          </a:solidFill>
                          <a:effectLst/>
                          <a:latin typeface="Arial" panose="020B0604020202020204" pitchFamily="34" charset="0"/>
                        </a:rPr>
                        <a:t>Enterprise Funds</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1,830,000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8,150,000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effectLst/>
                          <a:latin typeface="Arial" panose="020B0604020202020204" pitchFamily="34" charset="0"/>
                        </a:rPr>
                        <a:t>     9,980,000 </a:t>
                      </a:r>
                    </a:p>
                  </a:txBody>
                  <a:tcPr marL="0" marR="0" marT="0"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43089"/>
                  </a:ext>
                </a:extLst>
              </a:tr>
              <a:tr h="200978">
                <a:tc>
                  <a:txBody>
                    <a:bodyPr/>
                    <a:lstStyle/>
                    <a:p>
                      <a:pPr algn="ctr" fontAlgn="b"/>
                      <a:r>
                        <a:rPr lang="en-US" sz="1200" b="1" i="0" u="none" strike="noStrike">
                          <a:solidFill>
                            <a:srgbClr val="000000"/>
                          </a:solidFill>
                          <a:effectLst/>
                          <a:latin typeface="Arial" panose="020B0604020202020204" pitchFamily="34" charset="0"/>
                        </a:rPr>
                        <a:t>Total Approved</a:t>
                      </a:r>
                    </a:p>
                  </a:txBody>
                  <a:tcPr marL="0" marR="0" marT="0" marB="0" anchor="b">
                    <a:lnL>
                      <a:noFill/>
                    </a:lnL>
                    <a:lnR>
                      <a:noFill/>
                    </a:lnR>
                    <a:lnT>
                      <a:noFill/>
                    </a:lnT>
                    <a:lnB>
                      <a:noFill/>
                    </a:lnB>
                  </a:tcPr>
                </a:tc>
                <a:tc>
                  <a:txBody>
                    <a:bodyPr/>
                    <a:lstStyle/>
                    <a:p>
                      <a:pPr algn="l" fontAlgn="b"/>
                      <a:r>
                        <a:rPr lang="en-US" sz="1200" b="1" i="0" u="none" strike="noStrike">
                          <a:solidFill>
                            <a:srgbClr val="000000"/>
                          </a:solidFill>
                          <a:effectLst/>
                          <a:latin typeface="Arial" panose="020B0604020202020204" pitchFamily="34" charset="0"/>
                        </a:rPr>
                        <a:t> $5,419,976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$13,752,521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200" b="1" i="0" u="none" strike="noStrike" dirty="0">
                          <a:solidFill>
                            <a:srgbClr val="000000"/>
                          </a:solidFill>
                          <a:effectLst/>
                          <a:latin typeface="Arial" panose="020B0604020202020204" pitchFamily="34" charset="0"/>
                        </a:rPr>
                        <a:t> $19,172,497 </a:t>
                      </a:r>
                    </a:p>
                  </a:txBody>
                  <a:tcPr marL="0" marR="0" marT="0"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008935650"/>
                  </a:ext>
                </a:extLst>
              </a:tr>
              <a:tr h="200978">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0" marR="0" marT="0" marB="0" anchor="b">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64656579"/>
                  </a:ext>
                </a:extLst>
              </a:tr>
            </a:tbl>
          </a:graphicData>
        </a:graphic>
      </p:graphicFrame>
    </p:spTree>
    <p:extLst>
      <p:ext uri="{BB962C8B-B14F-4D97-AF65-F5344CB8AC3E}">
        <p14:creationId xmlns:p14="http://schemas.microsoft.com/office/powerpoint/2010/main" val="3181571729"/>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4000" b="1" dirty="0"/>
              <a:t>FY2020 Budget - Vehicles</a:t>
            </a:r>
          </a:p>
        </p:txBody>
      </p:sp>
      <p:graphicFrame>
        <p:nvGraphicFramePr>
          <p:cNvPr id="11" name="Content Placeholder 10">
            <a:extLst>
              <a:ext uri="{FF2B5EF4-FFF2-40B4-BE49-F238E27FC236}">
                <a16:creationId xmlns:a16="http://schemas.microsoft.com/office/drawing/2014/main" id="{2736BBE6-50EE-4B8D-BC71-AA38347468E2}"/>
              </a:ext>
            </a:extLst>
          </p:cNvPr>
          <p:cNvGraphicFramePr>
            <a:graphicFrameLocks noGrp="1"/>
          </p:cNvGraphicFramePr>
          <p:nvPr>
            <p:ph idx="1"/>
            <p:extLst>
              <p:ext uri="{D42A27DB-BD31-4B8C-83A1-F6EECF244321}">
                <p14:modId xmlns:p14="http://schemas.microsoft.com/office/powerpoint/2010/main" val="20768423"/>
              </p:ext>
            </p:extLst>
          </p:nvPr>
        </p:nvGraphicFramePr>
        <p:xfrm>
          <a:off x="685800" y="1752600"/>
          <a:ext cx="7723563" cy="4495792"/>
        </p:xfrm>
        <a:graphic>
          <a:graphicData uri="http://schemas.openxmlformats.org/drawingml/2006/table">
            <a:tbl>
              <a:tblPr/>
              <a:tblGrid>
                <a:gridCol w="1198328">
                  <a:extLst>
                    <a:ext uri="{9D8B030D-6E8A-4147-A177-3AD203B41FA5}">
                      <a16:colId xmlns:a16="http://schemas.microsoft.com/office/drawing/2014/main" val="744067558"/>
                    </a:ext>
                  </a:extLst>
                </a:gridCol>
                <a:gridCol w="1265238">
                  <a:extLst>
                    <a:ext uri="{9D8B030D-6E8A-4147-A177-3AD203B41FA5}">
                      <a16:colId xmlns:a16="http://schemas.microsoft.com/office/drawing/2014/main" val="3101503309"/>
                    </a:ext>
                  </a:extLst>
                </a:gridCol>
                <a:gridCol w="2043850">
                  <a:extLst>
                    <a:ext uri="{9D8B030D-6E8A-4147-A177-3AD203B41FA5}">
                      <a16:colId xmlns:a16="http://schemas.microsoft.com/office/drawing/2014/main" val="2572034256"/>
                    </a:ext>
                  </a:extLst>
                </a:gridCol>
                <a:gridCol w="2135090">
                  <a:extLst>
                    <a:ext uri="{9D8B030D-6E8A-4147-A177-3AD203B41FA5}">
                      <a16:colId xmlns:a16="http://schemas.microsoft.com/office/drawing/2014/main" val="4131903139"/>
                    </a:ext>
                  </a:extLst>
                </a:gridCol>
                <a:gridCol w="1081057">
                  <a:extLst>
                    <a:ext uri="{9D8B030D-6E8A-4147-A177-3AD203B41FA5}">
                      <a16:colId xmlns:a16="http://schemas.microsoft.com/office/drawing/2014/main" val="3456630809"/>
                    </a:ext>
                  </a:extLst>
                </a:gridCol>
              </a:tblGrid>
              <a:tr h="116266">
                <a:tc>
                  <a:txBody>
                    <a:bodyPr/>
                    <a:lstStyle/>
                    <a:p>
                      <a:pPr algn="ctr" fontAlgn="b"/>
                      <a:endParaRPr lang="en-US" sz="600" b="0" i="0" u="none" strike="noStrike">
                        <a:solidFill>
                          <a:srgbClr val="000000"/>
                        </a:solidFill>
                        <a:effectLst/>
                        <a:latin typeface="Calibri" panose="020F0502020204030204" pitchFamily="34" charset="0"/>
                      </a:endParaRPr>
                    </a:p>
                  </a:txBody>
                  <a:tcPr marL="3514" marR="3514" marT="35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3514" marR="3514" marT="35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dirty="0">
                        <a:solidFill>
                          <a:srgbClr val="000000"/>
                        </a:solidFill>
                        <a:effectLst/>
                        <a:latin typeface="Calibri" panose="020F0502020204030204" pitchFamily="34" charset="0"/>
                      </a:endParaRPr>
                    </a:p>
                  </a:txBody>
                  <a:tcPr marL="3514" marR="3514" marT="35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600" b="0" i="0" u="none" strike="noStrike">
                        <a:solidFill>
                          <a:srgbClr val="000000"/>
                        </a:solidFill>
                        <a:effectLst/>
                        <a:latin typeface="Calibri" panose="020F0502020204030204" pitchFamily="34" charset="0"/>
                      </a:endParaRPr>
                    </a:p>
                  </a:txBody>
                  <a:tcPr marL="3514" marR="3514" marT="35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3514" marR="3514" marT="3514"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002073"/>
                  </a:ext>
                </a:extLst>
              </a:tr>
              <a:tr h="418553">
                <a:tc>
                  <a:txBody>
                    <a:bodyPr/>
                    <a:lstStyle/>
                    <a:p>
                      <a:pPr algn="ctr" fontAlgn="b"/>
                      <a:r>
                        <a:rPr lang="en-US" sz="900" b="1" i="0" u="none" strike="noStrike" dirty="0">
                          <a:solidFill>
                            <a:srgbClr val="000000"/>
                          </a:solidFill>
                          <a:effectLst/>
                          <a:latin typeface="Arial" panose="020B0604020202020204" pitchFamily="34" charset="0"/>
                        </a:rPr>
                        <a:t>Department</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Replacing Asset number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Vehicle to be Replaced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Replacement/New Vehicles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Total Recommended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3386574"/>
                  </a:ext>
                </a:extLst>
              </a:tr>
              <a:tr h="148819">
                <a:tc>
                  <a:txBody>
                    <a:bodyPr/>
                    <a:lstStyle/>
                    <a:p>
                      <a:pPr algn="ctr" fontAlgn="b"/>
                      <a:r>
                        <a:rPr lang="en-US" sz="900" b="0" i="0" u="none" strike="noStrike">
                          <a:solidFill>
                            <a:srgbClr val="000000"/>
                          </a:solidFill>
                          <a:effectLst/>
                          <a:latin typeface="Arial" panose="020B0604020202020204" pitchFamily="34" charset="0"/>
                        </a:rPr>
                        <a:t>Animal Control</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21578</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2007 Ford E-250 Van</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F-250 Super Cab</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48,517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488470"/>
                  </a:ext>
                </a:extLst>
              </a:tr>
              <a:tr h="148819">
                <a:tc>
                  <a:txBody>
                    <a:bodyPr/>
                    <a:lstStyle/>
                    <a:p>
                      <a:pPr algn="ctr" fontAlgn="b"/>
                      <a:r>
                        <a:rPr lang="en-US" sz="900" b="0" i="0" u="none" strike="noStrike">
                          <a:solidFill>
                            <a:srgbClr val="000000"/>
                          </a:solidFill>
                          <a:effectLst/>
                          <a:latin typeface="Arial" panose="020B0604020202020204" pitchFamily="34" charset="0"/>
                        </a:rPr>
                        <a:t>Animal Control</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22999</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2009 Ford E-250 Van</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F-250 Super Cab</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48,517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2832246"/>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Total Animal Control</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            97,034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6570953"/>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633114"/>
                  </a:ext>
                </a:extLst>
              </a:tr>
              <a:tr h="148819">
                <a:tc>
                  <a:txBody>
                    <a:bodyPr/>
                    <a:lstStyle/>
                    <a:p>
                      <a:pPr algn="ctr" fontAlgn="b"/>
                      <a:r>
                        <a:rPr lang="en-US" sz="900" b="0" i="0" u="none" strike="noStrike">
                          <a:solidFill>
                            <a:srgbClr val="000000"/>
                          </a:solidFill>
                          <a:effectLst/>
                          <a:latin typeface="Arial" panose="020B0604020202020204" pitchFamily="34" charset="0"/>
                        </a:rPr>
                        <a:t>Building Safety</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24990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2011 Ford Ranger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22,650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1204534"/>
                  </a:ext>
                </a:extLst>
              </a:tr>
              <a:tr h="148819">
                <a:tc>
                  <a:txBody>
                    <a:bodyPr/>
                    <a:lstStyle/>
                    <a:p>
                      <a:pPr algn="ctr" fontAlgn="b"/>
                      <a:r>
                        <a:rPr lang="en-US" sz="900" b="0" i="0" u="none" strike="noStrike">
                          <a:solidFill>
                            <a:srgbClr val="000000"/>
                          </a:solidFill>
                          <a:effectLst/>
                          <a:latin typeface="Arial" panose="020B0604020202020204" pitchFamily="34" charset="0"/>
                        </a:rPr>
                        <a:t>Building Safety</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10783</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2000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22,650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648052"/>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Total Building Safety</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            45,300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542099"/>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2632065"/>
                  </a:ext>
                </a:extLst>
              </a:tr>
              <a:tr h="272784">
                <a:tc>
                  <a:txBody>
                    <a:bodyPr/>
                    <a:lstStyle/>
                    <a:p>
                      <a:pPr algn="ctr" fontAlgn="b"/>
                      <a:r>
                        <a:rPr lang="en-US" sz="900" b="0" i="0" u="none" strike="noStrike">
                          <a:solidFill>
                            <a:srgbClr val="000000"/>
                          </a:solidFill>
                          <a:effectLst/>
                          <a:latin typeface="Arial" panose="020B0604020202020204" pitchFamily="34" charset="0"/>
                        </a:rPr>
                        <a:t>Building &amp; Grounds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10823</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2001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F-250 XL Crew 4X4</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31,212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559782"/>
                  </a:ext>
                </a:extLst>
              </a:tr>
              <a:tr h="293922">
                <a:tc>
                  <a:txBody>
                    <a:bodyPr/>
                    <a:lstStyle/>
                    <a:p>
                      <a:pPr algn="ctr" fontAlgn="b"/>
                      <a:r>
                        <a:rPr lang="en-US" sz="900" b="0" i="0" u="none" strike="noStrike">
                          <a:solidFill>
                            <a:srgbClr val="000000"/>
                          </a:solidFill>
                          <a:effectLst/>
                          <a:latin typeface="Arial" panose="020B0604020202020204" pitchFamily="34" charset="0"/>
                        </a:rPr>
                        <a:t>Building &amp; Grounds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10825</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1999 Ford F-250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F-250 XL Reg Cab V8 Long Bed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22,867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266818"/>
                  </a:ext>
                </a:extLst>
              </a:tr>
              <a:tr h="293922">
                <a:tc>
                  <a:txBody>
                    <a:bodyPr/>
                    <a:lstStyle/>
                    <a:p>
                      <a:pPr algn="ctr" fontAlgn="b"/>
                      <a:r>
                        <a:rPr lang="en-US" sz="900" b="0" i="0" u="none" strike="noStrike">
                          <a:solidFill>
                            <a:srgbClr val="000000"/>
                          </a:solidFill>
                          <a:effectLst/>
                          <a:latin typeface="Arial" panose="020B0604020202020204" pitchFamily="34" charset="0"/>
                        </a:rPr>
                        <a:t>Building &amp; Grounds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10833</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1999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F-150 XL Reg Cab V6 Long Bed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21,058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80844"/>
                  </a:ext>
                </a:extLst>
              </a:tr>
              <a:tr h="272784">
                <a:tc>
                  <a:txBody>
                    <a:bodyPr/>
                    <a:lstStyle/>
                    <a:p>
                      <a:pPr algn="ctr" fontAlgn="b"/>
                      <a:r>
                        <a:rPr lang="en-US" sz="900" b="0" i="0" u="none" strike="noStrike">
                          <a:solidFill>
                            <a:srgbClr val="000000"/>
                          </a:solidFill>
                          <a:effectLst/>
                          <a:latin typeface="Arial" panose="020B0604020202020204" pitchFamily="34" charset="0"/>
                        </a:rPr>
                        <a:t>Building &amp; Grounds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11395</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2003 Ford Ranger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Explorer 4X2</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25,677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978430"/>
                  </a:ext>
                </a:extLst>
              </a:tr>
              <a:tr h="148819">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Total Building &amp; Grounds</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          100,814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719712"/>
                  </a:ext>
                </a:extLst>
              </a:tr>
              <a:tr h="148819">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115187"/>
                  </a:ext>
                </a:extLst>
              </a:tr>
              <a:tr h="148819">
                <a:tc>
                  <a:txBody>
                    <a:bodyPr/>
                    <a:lstStyle/>
                    <a:p>
                      <a:pPr algn="ctr" fontAlgn="b"/>
                      <a:r>
                        <a:rPr lang="en-US" sz="900" b="0" i="0" u="none" strike="noStrike">
                          <a:solidFill>
                            <a:srgbClr val="000000"/>
                          </a:solidFill>
                          <a:effectLst/>
                          <a:latin typeface="Arial" panose="020B0604020202020204" pitchFamily="34" charset="0"/>
                        </a:rPr>
                        <a:t>Tax Assessor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10771</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1999 Ford Crown Victoria</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2019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20,325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4552521"/>
                  </a:ext>
                </a:extLst>
              </a:tr>
              <a:tr h="148819">
                <a:tc>
                  <a:txBody>
                    <a:bodyPr/>
                    <a:lstStyle/>
                    <a:p>
                      <a:pPr algn="ctr" fontAlgn="b"/>
                      <a:r>
                        <a:rPr lang="en-US" sz="900" b="0" i="0" u="none" strike="noStrike">
                          <a:solidFill>
                            <a:srgbClr val="000000"/>
                          </a:solidFill>
                          <a:effectLst/>
                          <a:latin typeface="Arial" panose="020B0604020202020204" pitchFamily="34" charset="0"/>
                        </a:rPr>
                        <a:t>Tax Assessor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10773</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2000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2019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20,325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2418850"/>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Total Tax Assessor</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            40,650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910315"/>
                  </a:ext>
                </a:extLst>
              </a:tr>
              <a:tr h="148819">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8146777"/>
                  </a:ext>
                </a:extLst>
              </a:tr>
              <a:tr h="148819">
                <a:tc>
                  <a:txBody>
                    <a:bodyPr/>
                    <a:lstStyle/>
                    <a:p>
                      <a:pPr algn="ctr" fontAlgn="b"/>
                      <a:r>
                        <a:rPr lang="en-US" sz="900" b="0" i="0" u="none" strike="noStrike">
                          <a:solidFill>
                            <a:srgbClr val="000000"/>
                          </a:solidFill>
                          <a:effectLst/>
                          <a:latin typeface="Arial" panose="020B0604020202020204" pitchFamily="34" charset="0"/>
                        </a:rPr>
                        <a:t>Fleet - Pool</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10827</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1999 Ford Crown Victoria</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Explorer 4X2</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            25,677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5017417"/>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Arial" panose="020B0604020202020204" pitchFamily="34" charset="0"/>
                        </a:rPr>
                        <a:t>Total Fleet - Pool</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            25,677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2767162"/>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6460401"/>
                  </a:ext>
                </a:extLst>
              </a:tr>
              <a:tr h="148819">
                <a:tc>
                  <a:txBody>
                    <a:bodyPr/>
                    <a:lstStyle/>
                    <a:p>
                      <a:pPr algn="ctr" fontAlgn="b"/>
                      <a:r>
                        <a:rPr lang="en-US" sz="900" b="0" i="0" u="none" strike="noStrike">
                          <a:solidFill>
                            <a:srgbClr val="000000"/>
                          </a:solidFill>
                          <a:effectLst/>
                          <a:latin typeface="Arial" panose="020B0604020202020204" pitchFamily="34" charset="0"/>
                        </a:rPr>
                        <a:t>Road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New</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Arial" panose="020B0604020202020204" pitchFamily="34" charset="0"/>
                        </a:rPr>
                        <a:t>2019 Ford F-150</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Arial" panose="020B0604020202020204" pitchFamily="34" charset="0"/>
                        </a:rPr>
                        <a:t> $            20,325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902203"/>
                  </a:ext>
                </a:extLst>
              </a:tr>
              <a:tr h="148819">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Arial" panose="020B0604020202020204" pitchFamily="34" charset="0"/>
                        </a:rPr>
                        <a:t>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rPr>
                        <a:t>Total Road</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Arial" panose="020B0604020202020204" pitchFamily="34" charset="0"/>
                        </a:rPr>
                        <a:t> $            20,325 </a:t>
                      </a:r>
                    </a:p>
                  </a:txBody>
                  <a:tcPr marL="3514" marR="3514" marT="35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0154470"/>
                  </a:ext>
                </a:extLst>
              </a:tr>
            </a:tbl>
          </a:graphicData>
        </a:graphic>
      </p:graphicFrame>
      <p:sp>
        <p:nvSpPr>
          <p:cNvPr id="8" name="Slide Number Placeholder 7">
            <a:extLst>
              <a:ext uri="{FF2B5EF4-FFF2-40B4-BE49-F238E27FC236}">
                <a16:creationId xmlns:a16="http://schemas.microsoft.com/office/drawing/2014/main" id="{591D5C9F-430C-40DF-91CC-22E09E544349}"/>
              </a:ext>
            </a:extLst>
          </p:cNvPr>
          <p:cNvSpPr>
            <a:spLocks noGrp="1"/>
          </p:cNvSpPr>
          <p:nvPr>
            <p:ph type="sldNum" sz="quarter" idx="12"/>
          </p:nvPr>
        </p:nvSpPr>
        <p:spPr/>
        <p:txBody>
          <a:bodyPr/>
          <a:lstStyle/>
          <a:p>
            <a:fld id="{1ED661A2-2098-4D07-872C-1E994603E9D3}" type="slidenum">
              <a:rPr lang="en-US" smtClean="0"/>
              <a:pPr/>
              <a:t>49</a:t>
            </a:fld>
            <a:endParaRPr lang="en-US" dirty="0"/>
          </a:p>
        </p:txBody>
      </p:sp>
    </p:spTree>
    <p:extLst>
      <p:ext uri="{BB962C8B-B14F-4D97-AF65-F5344CB8AC3E}">
        <p14:creationId xmlns:p14="http://schemas.microsoft.com/office/powerpoint/2010/main" val="96761887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85800"/>
            <a:ext cx="8344930" cy="656702"/>
          </a:xfrm>
        </p:spPr>
        <p:txBody>
          <a:bodyPr>
            <a:noAutofit/>
          </a:bodyPr>
          <a:lstStyle/>
          <a:p>
            <a:pPr algn="ctr"/>
            <a:r>
              <a:rPr lang="en-US" b="1" dirty="0">
                <a:solidFill>
                  <a:schemeClr val="tx1"/>
                </a:solidFill>
              </a:rPr>
              <a:t>Planning Guidelines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D293679-4AF5-4AF6-BB29-AD239DEE2666}"/>
              </a:ext>
            </a:extLst>
          </p:cNvPr>
          <p:cNvSpPr/>
          <p:nvPr/>
        </p:nvSpPr>
        <p:spPr>
          <a:xfrm>
            <a:off x="2286000" y="-62858377"/>
            <a:ext cx="4572000" cy="4662815"/>
          </a:xfrm>
          <a:prstGeom prst="rect">
            <a:avLst/>
          </a:prstGeom>
        </p:spPr>
        <p:txBody>
          <a:bodyPr>
            <a:spAutoFit/>
          </a:bodyPr>
          <a:lstStyle/>
          <a:p>
            <a:pPr marL="400050" lvl="2" indent="0">
              <a:buClr>
                <a:schemeClr val="accent3">
                  <a:lumMod val="50000"/>
                </a:schemeClr>
              </a:buClr>
              <a:buSzPct val="120000"/>
              <a:buNone/>
              <a:defRPr/>
            </a:pPr>
            <a:r>
              <a:rPr lang="en-US" sz="1100" b="1" dirty="0">
                <a:solidFill>
                  <a:schemeClr val="accent3">
                    <a:lumMod val="50000"/>
                  </a:schemeClr>
                </a:solidFill>
              </a:rPr>
              <a:t>Survey State and Local Government Economic Trends:</a:t>
            </a:r>
            <a:br>
              <a:rPr lang="en-US" sz="1100" dirty="0">
                <a:solidFill>
                  <a:schemeClr val="accent3">
                    <a:lumMod val="50000"/>
                  </a:schemeClr>
                </a:solidFill>
              </a:rPr>
            </a:br>
            <a:endParaRPr lang="en-US" sz="1100" dirty="0">
              <a:solidFill>
                <a:schemeClr val="accent3">
                  <a:lumMod val="50000"/>
                </a:schemeClr>
              </a:solidFill>
            </a:endParaRP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2017 showed a personal income increase of 3.8% and a cost of living adjustment  of +2.0%.</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New housing starts are up 10.0% state-wide for 2018 to-date.</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new housing starts have increased 4.4% over the last two years.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unemployment rate dropped from 4.1% in 2017 to 3.6% in 2018.</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74.0% of state and local governments hired new employees over the past year.  </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Governments continue to have difficulty recruiting and retaining personnel for positions in Law Enforcement, Information Technology, and Engineering.</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51.0% of governments have made changes to health benefits over the past year.  These changes include shifting of costs to employees/retirees, implementation of wellness programs and shifting employees to high deductible plans with a health savings account.</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Organizations are increasingly offering flexible work practices such as flexible schedules (i.e. 4 days, 10 hours), flexible work hours and regular telework for eligible positions.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Recruitment/retention of qualified personnel, staff development and leadership development were ranked highest in importance for state and local governments.</a:t>
            </a:r>
          </a:p>
          <a:p>
            <a:pPr marL="393192" lvl="1" indent="0">
              <a:buClr>
                <a:schemeClr val="accent3">
                  <a:lumMod val="50000"/>
                </a:schemeClr>
              </a:buClr>
              <a:buNone/>
              <a:defRPr/>
            </a:pPr>
            <a:endParaRPr lang="en-US" sz="1100" dirty="0">
              <a:solidFill>
                <a:schemeClr val="accent3">
                  <a:lumMod val="50000"/>
                </a:schemeClr>
              </a:solidFill>
            </a:endParaRPr>
          </a:p>
          <a:p>
            <a:pPr lvl="2">
              <a:buClr>
                <a:schemeClr val="accent3">
                  <a:lumMod val="50000"/>
                </a:schemeClr>
              </a:buClr>
              <a:buFont typeface="Arial" panose="020B0604020202020204" pitchFamily="34" charset="0"/>
              <a:buChar char="•"/>
              <a:defRPr/>
            </a:pPr>
            <a:r>
              <a:rPr lang="en-US" sz="1100" dirty="0">
                <a:solidFill>
                  <a:schemeClr val="accent3">
                    <a:lumMod val="50000"/>
                  </a:schemeClr>
                </a:solidFill>
              </a:rPr>
              <a:t>Source(s): U.S. Census, Bureau of Labor Statistics, Center for State and Local Government</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2A0EA46B-6528-4250-A22C-5FE72D930E29}"/>
              </a:ext>
            </a:extLst>
          </p:cNvPr>
          <p:cNvSpPr>
            <a:spLocks noGrp="1" noChangeArrowheads="1"/>
          </p:cNvSpPr>
          <p:nvPr>
            <p:ph idx="1"/>
          </p:nvPr>
        </p:nvSpPr>
        <p:spPr>
          <a:xfrm>
            <a:off x="-3464" y="1731343"/>
            <a:ext cx="8861182" cy="5029200"/>
          </a:xfrm>
        </p:spPr>
        <p:txBody>
          <a:bodyPr>
            <a:normAutofit/>
          </a:bodyPr>
          <a:lstStyle/>
          <a:p>
            <a:pPr marL="400050" lvl="2" indent="0" eaLnBrk="1" hangingPunct="1">
              <a:lnSpc>
                <a:spcPct val="120000"/>
              </a:lnSpc>
              <a:spcBef>
                <a:spcPts val="0"/>
              </a:spcBef>
              <a:spcAft>
                <a:spcPts val="0"/>
              </a:spcAft>
              <a:buClr>
                <a:schemeClr val="accent3">
                  <a:lumMod val="50000"/>
                </a:schemeClr>
              </a:buClr>
              <a:buSzPct val="120000"/>
              <a:buNone/>
              <a:defRPr/>
            </a:pPr>
            <a:endParaRPr lang="en-US" sz="1000" spc="-50" dirty="0">
              <a:latin typeface="Open Sans" panose="020B0606030504020204" pitchFamily="34" charset="0"/>
              <a:ea typeface="Open Sans" panose="020B0606030504020204" pitchFamily="34" charset="0"/>
              <a:cs typeface="Open Sans" panose="020B0606030504020204" pitchFamily="34" charset="0"/>
            </a:endParaRPr>
          </a:p>
          <a:p>
            <a:pPr marL="491490" lvl="1" indent="0">
              <a:lnSpc>
                <a:spcPct val="120000"/>
              </a:lnSpc>
              <a:spcBef>
                <a:spcPts val="0"/>
              </a:spcBef>
              <a:spcAft>
                <a:spcPts val="0"/>
              </a:spcAft>
              <a:buClr>
                <a:schemeClr val="accent3">
                  <a:lumMod val="50000"/>
                </a:schemeClr>
              </a:buClr>
              <a:buSzPct val="120000"/>
              <a:buNone/>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Retirement Benefits </a:t>
            </a:r>
          </a:p>
          <a:p>
            <a:pPr marL="1200150" lvl="3" indent="-342900" eaLnBrk="1" hangingPunct="1">
              <a:lnSpc>
                <a:spcPct val="120000"/>
              </a:lnSpc>
              <a:spcBef>
                <a:spcPts val="0"/>
              </a:spcBef>
              <a:spcAft>
                <a:spcPts val="0"/>
              </a:spcAft>
              <a:buClr>
                <a:schemeClr val="accent3">
                  <a:lumMod val="50000"/>
                </a:schemeClr>
              </a:buClr>
              <a:buSzPct val="120000"/>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Defined Contribution Election: Employees hired after Jan. 1, 2014, county contribution increases from 3.8% to 5.0%.</a:t>
            </a:r>
          </a:p>
          <a:p>
            <a:pPr marL="1200150" lvl="3" indent="-342900">
              <a:lnSpc>
                <a:spcPct val="120000"/>
              </a:lnSpc>
              <a:spcBef>
                <a:spcPts val="0"/>
              </a:spcBef>
              <a:spcAft>
                <a:spcPts val="0"/>
              </a:spcAft>
              <a:buClr>
                <a:schemeClr val="accent3">
                  <a:lumMod val="50000"/>
                </a:schemeClr>
              </a:buClr>
              <a:buSzPct val="120000"/>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Defined Benefit Election: Employees contribution will increase from 2.50% to 5.00%. (Multiplier increase 1.5 to 2.0)</a:t>
            </a:r>
          </a:p>
          <a:p>
            <a:pPr marL="1200150" lvl="3" indent="-342900" eaLnBrk="1" hangingPunct="1">
              <a:lnSpc>
                <a:spcPct val="120000"/>
              </a:lnSpc>
              <a:spcBef>
                <a:spcPts val="0"/>
              </a:spcBef>
              <a:spcAft>
                <a:spcPts val="0"/>
              </a:spcAft>
              <a:buClr>
                <a:schemeClr val="accent3">
                  <a:lumMod val="50000"/>
                </a:schemeClr>
              </a:buClr>
              <a:buSzPct val="120000"/>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Defined Contribution 457 Match: County will continue to match ½ of Employee contribution up to 2.5%.</a:t>
            </a:r>
          </a:p>
          <a:p>
            <a:pPr marL="1200150" lvl="3" indent="-342900">
              <a:lnSpc>
                <a:spcPct val="120000"/>
              </a:lnSpc>
              <a:spcBef>
                <a:spcPts val="0"/>
              </a:spcBef>
              <a:spcAft>
                <a:spcPts val="0"/>
              </a:spcAft>
              <a:buClr>
                <a:schemeClr val="accent3">
                  <a:lumMod val="50000"/>
                </a:schemeClr>
              </a:buClr>
              <a:buSzPct val="120000"/>
              <a:defRPr/>
            </a:pPr>
            <a:endPar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200150" lvl="3" indent="-342900">
              <a:lnSpc>
                <a:spcPct val="120000"/>
              </a:lnSpc>
              <a:spcBef>
                <a:spcPts val="0"/>
              </a:spcBef>
              <a:spcAft>
                <a:spcPts val="0"/>
              </a:spcAft>
              <a:buClr>
                <a:schemeClr val="accent3">
                  <a:lumMod val="50000"/>
                </a:schemeClr>
              </a:buClr>
              <a:buSzPct val="120000"/>
              <a:defRPr/>
            </a:pPr>
            <a:r>
              <a:rPr lang="en-US" sz="2000" spc="-50" dirty="0">
                <a:latin typeface="Open Sans Semibold" panose="020B0706030804020204" pitchFamily="34" charset="0"/>
                <a:ea typeface="Open Sans Semibold" panose="020B0706030804020204" pitchFamily="34" charset="0"/>
                <a:cs typeface="Open Sans Semibold" panose="020B0706030804020204" pitchFamily="34" charset="0"/>
              </a:rPr>
              <a:t>Fayette County’s Defined Benefit plan is fully funded at (108.4%)</a:t>
            </a:r>
          </a:p>
          <a:p>
            <a:pPr marL="400050" lvl="2" indent="0" eaLnBrk="1" hangingPunct="1">
              <a:lnSpc>
                <a:spcPct val="120000"/>
              </a:lnSpc>
              <a:spcBef>
                <a:spcPts val="0"/>
              </a:spcBef>
              <a:spcAft>
                <a:spcPts val="0"/>
              </a:spcAft>
              <a:buClr>
                <a:schemeClr val="accent3">
                  <a:lumMod val="50000"/>
                </a:schemeClr>
              </a:buClr>
              <a:buSzPct val="120000"/>
              <a:buNone/>
              <a:defRPr/>
            </a:pPr>
            <a:endParaRPr lang="en-US" sz="2400" spc="-50" dirty="0">
              <a:latin typeface="Open Sans" panose="020B0606030504020204" pitchFamily="34" charset="0"/>
              <a:ea typeface="Open Sans" panose="020B0606030504020204" pitchFamily="34" charset="0"/>
              <a:cs typeface="Open Sans" panose="020B0606030504020204" pitchFamily="34" charset="0"/>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285750" lvl="1"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16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12" name="Slide Number Placeholder 11">
            <a:extLst>
              <a:ext uri="{FF2B5EF4-FFF2-40B4-BE49-F238E27FC236}">
                <a16:creationId xmlns:a16="http://schemas.microsoft.com/office/drawing/2014/main" id="{81844E83-7738-48D2-BAED-75A2DE814D65}"/>
              </a:ext>
            </a:extLst>
          </p:cNvPr>
          <p:cNvSpPr>
            <a:spLocks noGrp="1"/>
          </p:cNvSpPr>
          <p:nvPr>
            <p:ph type="sldNum" sz="quarter" idx="12"/>
          </p:nvPr>
        </p:nvSpPr>
        <p:spPr/>
        <p:txBody>
          <a:bodyPr/>
          <a:lstStyle/>
          <a:p>
            <a:fld id="{1ED661A2-2098-4D07-872C-1E994603E9D3}" type="slidenum">
              <a:rPr lang="en-US" smtClean="0"/>
              <a:pPr/>
              <a:t>5</a:t>
            </a:fld>
            <a:endParaRPr lang="en-US" dirty="0"/>
          </a:p>
        </p:txBody>
      </p:sp>
    </p:spTree>
    <p:extLst>
      <p:ext uri="{BB962C8B-B14F-4D97-AF65-F5344CB8AC3E}">
        <p14:creationId xmlns:p14="http://schemas.microsoft.com/office/powerpoint/2010/main" val="200797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4000" b="1" dirty="0"/>
              <a:t>FY2020 Budget - Vehicles</a:t>
            </a:r>
          </a:p>
        </p:txBody>
      </p:sp>
      <p:graphicFrame>
        <p:nvGraphicFramePr>
          <p:cNvPr id="3" name="Table 2">
            <a:extLst>
              <a:ext uri="{FF2B5EF4-FFF2-40B4-BE49-F238E27FC236}">
                <a16:creationId xmlns:a16="http://schemas.microsoft.com/office/drawing/2014/main" id="{4D0268DF-4AFC-4136-B547-5BBF24EA82E9}"/>
              </a:ext>
            </a:extLst>
          </p:cNvPr>
          <p:cNvGraphicFramePr>
            <a:graphicFrameLocks noGrp="1"/>
          </p:cNvGraphicFramePr>
          <p:nvPr>
            <p:extLst>
              <p:ext uri="{D42A27DB-BD31-4B8C-83A1-F6EECF244321}">
                <p14:modId xmlns:p14="http://schemas.microsoft.com/office/powerpoint/2010/main" val="1181043030"/>
              </p:ext>
            </p:extLst>
          </p:nvPr>
        </p:nvGraphicFramePr>
        <p:xfrm>
          <a:off x="457200" y="1828800"/>
          <a:ext cx="8153400" cy="4473364"/>
        </p:xfrm>
        <a:graphic>
          <a:graphicData uri="http://schemas.openxmlformats.org/drawingml/2006/table">
            <a:tbl>
              <a:tblPr/>
              <a:tblGrid>
                <a:gridCol w="1247564">
                  <a:extLst>
                    <a:ext uri="{9D8B030D-6E8A-4147-A177-3AD203B41FA5}">
                      <a16:colId xmlns:a16="http://schemas.microsoft.com/office/drawing/2014/main" val="3484558454"/>
                    </a:ext>
                  </a:extLst>
                </a:gridCol>
                <a:gridCol w="1317224">
                  <a:extLst>
                    <a:ext uri="{9D8B030D-6E8A-4147-A177-3AD203B41FA5}">
                      <a16:colId xmlns:a16="http://schemas.microsoft.com/office/drawing/2014/main" val="2526637214"/>
                    </a:ext>
                  </a:extLst>
                </a:gridCol>
                <a:gridCol w="2127825">
                  <a:extLst>
                    <a:ext uri="{9D8B030D-6E8A-4147-A177-3AD203B41FA5}">
                      <a16:colId xmlns:a16="http://schemas.microsoft.com/office/drawing/2014/main" val="983040289"/>
                    </a:ext>
                  </a:extLst>
                </a:gridCol>
                <a:gridCol w="2222817">
                  <a:extLst>
                    <a:ext uri="{9D8B030D-6E8A-4147-A177-3AD203B41FA5}">
                      <a16:colId xmlns:a16="http://schemas.microsoft.com/office/drawing/2014/main" val="1492283759"/>
                    </a:ext>
                  </a:extLst>
                </a:gridCol>
                <a:gridCol w="1237970">
                  <a:extLst>
                    <a:ext uri="{9D8B030D-6E8A-4147-A177-3AD203B41FA5}">
                      <a16:colId xmlns:a16="http://schemas.microsoft.com/office/drawing/2014/main" val="1138202354"/>
                    </a:ext>
                  </a:extLst>
                </a:gridCol>
              </a:tblGrid>
              <a:tr h="149198">
                <a:tc>
                  <a:txBody>
                    <a:bodyPr/>
                    <a:lstStyle/>
                    <a:p>
                      <a:pPr algn="ctr" fontAlgn="b"/>
                      <a:endParaRPr lang="en-US" sz="700" b="0" i="0" u="none" strike="noStrike">
                        <a:solidFill>
                          <a:srgbClr val="000000"/>
                        </a:solidFill>
                        <a:effectLst/>
                        <a:latin typeface="Calibri" panose="020F0502020204030204" pitchFamily="34" charset="0"/>
                      </a:endParaRPr>
                    </a:p>
                  </a:txBody>
                  <a:tcPr marL="4200" marR="4200" marT="42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a:solidFill>
                          <a:srgbClr val="000000"/>
                        </a:solidFill>
                        <a:effectLst/>
                        <a:latin typeface="Calibri" panose="020F0502020204030204" pitchFamily="34" charset="0"/>
                      </a:endParaRPr>
                    </a:p>
                  </a:txBody>
                  <a:tcPr marL="4200" marR="4200" marT="42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dirty="0">
                        <a:solidFill>
                          <a:srgbClr val="000000"/>
                        </a:solidFill>
                        <a:effectLst/>
                        <a:latin typeface="Calibri" panose="020F0502020204030204" pitchFamily="34" charset="0"/>
                      </a:endParaRPr>
                    </a:p>
                  </a:txBody>
                  <a:tcPr marL="4200" marR="4200" marT="42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700" b="0" i="0" u="none" strike="noStrike">
                        <a:solidFill>
                          <a:srgbClr val="000000"/>
                        </a:solidFill>
                        <a:effectLst/>
                        <a:latin typeface="Calibri" panose="020F0502020204030204" pitchFamily="34" charset="0"/>
                      </a:endParaRPr>
                    </a:p>
                  </a:txBody>
                  <a:tcPr marL="4200" marR="4200" marT="42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700" b="0" i="0" u="none" strike="noStrike" dirty="0">
                        <a:solidFill>
                          <a:srgbClr val="000000"/>
                        </a:solidFill>
                        <a:effectLst/>
                        <a:latin typeface="Calibri" panose="020F0502020204030204" pitchFamily="34" charset="0"/>
                      </a:endParaRPr>
                    </a:p>
                  </a:txBody>
                  <a:tcPr marL="4200" marR="4200" marT="42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681004"/>
                  </a:ext>
                </a:extLst>
              </a:tr>
              <a:tr h="537113">
                <a:tc>
                  <a:txBody>
                    <a:bodyPr/>
                    <a:lstStyle/>
                    <a:p>
                      <a:pPr algn="ctr" fontAlgn="b"/>
                      <a:r>
                        <a:rPr lang="en-US" sz="1000" b="1" i="0" u="none" strike="noStrike" dirty="0">
                          <a:solidFill>
                            <a:srgbClr val="000000"/>
                          </a:solidFill>
                          <a:effectLst/>
                          <a:latin typeface="Arial" panose="020B0604020202020204" pitchFamily="34" charset="0"/>
                        </a:rPr>
                        <a:t>Department</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Replacing Asset number</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Vehicle to be Replaced</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Replacement/New Vehicles</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Total Recommended</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300350"/>
                  </a:ext>
                </a:extLst>
              </a:tr>
              <a:tr h="339177">
                <a:tc>
                  <a:txBody>
                    <a:bodyPr/>
                    <a:lstStyle/>
                    <a:p>
                      <a:pPr algn="ctr" fontAlgn="b"/>
                      <a:r>
                        <a:rPr lang="en-US" sz="1000" b="0" i="0" u="none" strike="noStrike">
                          <a:solidFill>
                            <a:srgbClr val="000000"/>
                          </a:solidFill>
                          <a:effectLst/>
                          <a:latin typeface="Arial" panose="020B0604020202020204" pitchFamily="34" charset="0"/>
                        </a:rPr>
                        <a:t>EMS</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24602</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2009 Chevrolet C4500 Ambulance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Ambulance Replacement</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198,450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014342"/>
                  </a:ext>
                </a:extLst>
              </a:tr>
              <a:tr h="339177">
                <a:tc>
                  <a:txBody>
                    <a:bodyPr/>
                    <a:lstStyle/>
                    <a:p>
                      <a:pPr algn="ctr" fontAlgn="b"/>
                      <a:r>
                        <a:rPr lang="en-US" sz="1000" b="0" i="0" u="none" strike="noStrike">
                          <a:solidFill>
                            <a:srgbClr val="000000"/>
                          </a:solidFill>
                          <a:effectLst/>
                          <a:latin typeface="Arial" panose="020B0604020202020204" pitchFamily="34" charset="0"/>
                        </a:rPr>
                        <a:t>EMS</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23937</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2009 Chevrolet C4500 Ambulance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Ambulance Replacement</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198,450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392124"/>
                  </a:ext>
                </a:extLst>
              </a:tr>
              <a:tr h="172075">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EMS</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          396,900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72427"/>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229642"/>
                  </a:ext>
                </a:extLst>
              </a:tr>
              <a:tr h="319047">
                <a:tc>
                  <a:txBody>
                    <a:bodyPr/>
                    <a:lstStyle/>
                    <a:p>
                      <a:pPr algn="ctr" fontAlgn="b"/>
                      <a:r>
                        <a:rPr lang="en-US" sz="1000" b="0" i="0" u="none" strike="noStrike">
                          <a:solidFill>
                            <a:srgbClr val="000000"/>
                          </a:solidFill>
                          <a:effectLst/>
                          <a:latin typeface="Arial" panose="020B0604020202020204" pitchFamily="34" charset="0"/>
                        </a:rPr>
                        <a:t>Fire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20844</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2007 Chevrolet Suburban 4X4</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2019 Ford F-150</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44,976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982832"/>
                  </a:ext>
                </a:extLst>
              </a:tr>
              <a:tr h="179036">
                <a:tc>
                  <a:txBody>
                    <a:bodyPr/>
                    <a:lstStyle/>
                    <a:p>
                      <a:pPr algn="ctr" fontAlgn="b"/>
                      <a:r>
                        <a:rPr lang="en-US" sz="1000" b="0" i="0" u="none" strike="noStrike">
                          <a:solidFill>
                            <a:srgbClr val="000000"/>
                          </a:solidFill>
                          <a:effectLst/>
                          <a:latin typeface="Arial" panose="020B0604020202020204" pitchFamily="34" charset="0"/>
                        </a:rPr>
                        <a:t>Fire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22884</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2009 Dodge Charger</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2019 Ford F-150</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44,976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672427"/>
                  </a:ext>
                </a:extLst>
              </a:tr>
              <a:tr h="179036">
                <a:tc>
                  <a:txBody>
                    <a:bodyPr/>
                    <a:lstStyle/>
                    <a:p>
                      <a:pPr algn="ctr" fontAlgn="b"/>
                      <a:r>
                        <a:rPr lang="en-US" sz="1000" b="0"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Fire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            89,952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614441"/>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5026166"/>
                  </a:ext>
                </a:extLst>
              </a:tr>
              <a:tr h="339177">
                <a:tc>
                  <a:txBody>
                    <a:bodyPr/>
                    <a:lstStyle/>
                    <a:p>
                      <a:pPr algn="ctr" fontAlgn="b"/>
                      <a:r>
                        <a:rPr lang="en-US" sz="1000" b="0" i="0" u="none" strike="noStrike">
                          <a:solidFill>
                            <a:srgbClr val="000000"/>
                          </a:solidFill>
                          <a:effectLst/>
                          <a:latin typeface="Arial" panose="020B0604020202020204" pitchFamily="34" charset="0"/>
                        </a:rPr>
                        <a:t>Recreation</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New</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2019 Ford F-250 Reg Cab V8 Long Bed</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25,000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130390"/>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Recreation</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            25,000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141768"/>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2625579"/>
                  </a:ext>
                </a:extLst>
              </a:tr>
              <a:tr h="358076">
                <a:tc>
                  <a:txBody>
                    <a:bodyPr/>
                    <a:lstStyle/>
                    <a:p>
                      <a:pPr algn="ctr" fontAlgn="b"/>
                      <a:r>
                        <a:rPr lang="en-US" sz="1000" b="0" i="0" u="none" strike="noStrike">
                          <a:solidFill>
                            <a:srgbClr val="000000"/>
                          </a:solidFill>
                          <a:effectLst/>
                          <a:latin typeface="Arial" panose="020B0604020202020204" pitchFamily="34" charset="0"/>
                        </a:rPr>
                        <a:t>Solicitor General</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21610</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Ford Crown Victoria</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2019 Ford Explorer</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            25,700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299345"/>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Solicitor General</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 $            25,700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826338"/>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9248741"/>
                  </a:ext>
                </a:extLst>
              </a:tr>
              <a:tr h="179036">
                <a:tc>
                  <a:txBody>
                    <a:bodyPr/>
                    <a:lstStyle/>
                    <a:p>
                      <a:pPr algn="ctr" fontAlgn="b"/>
                      <a:r>
                        <a:rPr lang="en-US" sz="1000" b="0" i="0" u="none" strike="noStrike" dirty="0">
                          <a:solidFill>
                            <a:srgbClr val="000000"/>
                          </a:solidFill>
                          <a:effectLst/>
                          <a:latin typeface="Arial" panose="020B0604020202020204" pitchFamily="34" charset="0"/>
                        </a:rPr>
                        <a:t>Extension Service/Recreation</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10835</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1999 Ford E-350 Van</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Elkhart Coach Shuttle Bus</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            61,823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922729"/>
                  </a:ext>
                </a:extLst>
              </a:tr>
              <a:tr h="179036">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Extension Service</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effectLst/>
                          <a:latin typeface="Arial" panose="020B0604020202020204" pitchFamily="34" charset="0"/>
                        </a:rPr>
                        <a:t> $            61,823 </a:t>
                      </a:r>
                    </a:p>
                  </a:txBody>
                  <a:tcPr marL="4200" marR="4200" marT="42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826767"/>
                  </a:ext>
                </a:extLst>
              </a:tr>
            </a:tbl>
          </a:graphicData>
        </a:graphic>
      </p:graphicFrame>
      <p:sp>
        <p:nvSpPr>
          <p:cNvPr id="9" name="Slide Number Placeholder 8">
            <a:extLst>
              <a:ext uri="{FF2B5EF4-FFF2-40B4-BE49-F238E27FC236}">
                <a16:creationId xmlns:a16="http://schemas.microsoft.com/office/drawing/2014/main" id="{7A17080D-85F1-4CF1-A9A7-8443FBFB1FB6}"/>
              </a:ext>
            </a:extLst>
          </p:cNvPr>
          <p:cNvSpPr>
            <a:spLocks noGrp="1"/>
          </p:cNvSpPr>
          <p:nvPr>
            <p:ph type="sldNum" sz="quarter" idx="12"/>
          </p:nvPr>
        </p:nvSpPr>
        <p:spPr/>
        <p:txBody>
          <a:bodyPr/>
          <a:lstStyle/>
          <a:p>
            <a:fld id="{1ED661A2-2098-4D07-872C-1E994603E9D3}" type="slidenum">
              <a:rPr lang="en-US" smtClean="0"/>
              <a:pPr/>
              <a:t>50</a:t>
            </a:fld>
            <a:endParaRPr lang="en-US" dirty="0"/>
          </a:p>
        </p:txBody>
      </p:sp>
    </p:spTree>
    <p:extLst>
      <p:ext uri="{BB962C8B-B14F-4D97-AF65-F5344CB8AC3E}">
        <p14:creationId xmlns:p14="http://schemas.microsoft.com/office/powerpoint/2010/main" val="995296671"/>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4000" b="1" dirty="0"/>
              <a:t>FY2020 Budget - Vehicles</a:t>
            </a:r>
          </a:p>
        </p:txBody>
      </p:sp>
      <p:graphicFrame>
        <p:nvGraphicFramePr>
          <p:cNvPr id="4" name="Table 3">
            <a:extLst>
              <a:ext uri="{FF2B5EF4-FFF2-40B4-BE49-F238E27FC236}">
                <a16:creationId xmlns:a16="http://schemas.microsoft.com/office/drawing/2014/main" id="{929C9E0A-388B-41D1-866E-980CE4C4B172}"/>
              </a:ext>
            </a:extLst>
          </p:cNvPr>
          <p:cNvGraphicFramePr>
            <a:graphicFrameLocks noGrp="1"/>
          </p:cNvGraphicFramePr>
          <p:nvPr>
            <p:extLst>
              <p:ext uri="{D42A27DB-BD31-4B8C-83A1-F6EECF244321}">
                <p14:modId xmlns:p14="http://schemas.microsoft.com/office/powerpoint/2010/main" val="2019042552"/>
              </p:ext>
            </p:extLst>
          </p:nvPr>
        </p:nvGraphicFramePr>
        <p:xfrm>
          <a:off x="533400" y="1905000"/>
          <a:ext cx="8077201" cy="4267201"/>
        </p:xfrm>
        <a:graphic>
          <a:graphicData uri="http://schemas.openxmlformats.org/drawingml/2006/table">
            <a:tbl>
              <a:tblPr/>
              <a:tblGrid>
                <a:gridCol w="1647193">
                  <a:extLst>
                    <a:ext uri="{9D8B030D-6E8A-4147-A177-3AD203B41FA5}">
                      <a16:colId xmlns:a16="http://schemas.microsoft.com/office/drawing/2014/main" val="1602231469"/>
                    </a:ext>
                  </a:extLst>
                </a:gridCol>
                <a:gridCol w="1031977">
                  <a:extLst>
                    <a:ext uri="{9D8B030D-6E8A-4147-A177-3AD203B41FA5}">
                      <a16:colId xmlns:a16="http://schemas.microsoft.com/office/drawing/2014/main" val="1556582294"/>
                    </a:ext>
                  </a:extLst>
                </a:gridCol>
                <a:gridCol w="1667039">
                  <a:extLst>
                    <a:ext uri="{9D8B030D-6E8A-4147-A177-3AD203B41FA5}">
                      <a16:colId xmlns:a16="http://schemas.microsoft.com/office/drawing/2014/main" val="3787343626"/>
                    </a:ext>
                  </a:extLst>
                </a:gridCol>
                <a:gridCol w="2609710">
                  <a:extLst>
                    <a:ext uri="{9D8B030D-6E8A-4147-A177-3AD203B41FA5}">
                      <a16:colId xmlns:a16="http://schemas.microsoft.com/office/drawing/2014/main" val="2902667033"/>
                    </a:ext>
                  </a:extLst>
                </a:gridCol>
                <a:gridCol w="1121282">
                  <a:extLst>
                    <a:ext uri="{9D8B030D-6E8A-4147-A177-3AD203B41FA5}">
                      <a16:colId xmlns:a16="http://schemas.microsoft.com/office/drawing/2014/main" val="4109210351"/>
                    </a:ext>
                  </a:extLst>
                </a:gridCol>
              </a:tblGrid>
              <a:tr h="533401">
                <a:tc>
                  <a:txBody>
                    <a:bodyPr/>
                    <a:lstStyle/>
                    <a:p>
                      <a:pPr algn="ctr" fontAlgn="b"/>
                      <a:r>
                        <a:rPr lang="en-US" sz="1000" b="1" i="0" u="none" strike="noStrike" dirty="0">
                          <a:solidFill>
                            <a:srgbClr val="000000"/>
                          </a:solidFill>
                          <a:effectLst/>
                          <a:latin typeface="Arial" panose="020B0604020202020204" pitchFamily="34" charset="0"/>
                        </a:rPr>
                        <a:t>Department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Replacing Asset number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Vehicle to be Replaced</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Replacement/New Vehicles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Total Recommended</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028070"/>
                  </a:ext>
                </a:extLst>
              </a:tr>
              <a:tr h="177800">
                <a:tc>
                  <a:txBody>
                    <a:bodyPr/>
                    <a:lstStyle/>
                    <a:p>
                      <a:pPr algn="ctr" fontAlgn="b"/>
                      <a:r>
                        <a:rPr lang="en-US" sz="1000" b="0" i="0" u="none" strike="noStrike">
                          <a:solidFill>
                            <a:srgbClr val="000000"/>
                          </a:solidFill>
                          <a:effectLst/>
                          <a:latin typeface="Arial" panose="020B0604020202020204" pitchFamily="34" charset="0"/>
                        </a:rPr>
                        <a:t>Sheriff Jail</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24963</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2011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34,220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560693"/>
                  </a:ext>
                </a:extLst>
              </a:tr>
              <a:tr h="177800">
                <a:tc>
                  <a:txBody>
                    <a:bodyPr/>
                    <a:lstStyle/>
                    <a:p>
                      <a:pPr algn="ctr" fontAlgn="b"/>
                      <a:r>
                        <a:rPr lang="en-US" sz="1000" b="0" i="0" u="none" strike="noStrike" dirty="0">
                          <a:solidFill>
                            <a:srgbClr val="000000"/>
                          </a:solidFill>
                          <a:effectLst/>
                          <a:latin typeface="Arial" panose="020B0604020202020204" pitchFamily="34" charset="0"/>
                        </a:rPr>
                        <a:t>Sheriff Support Services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21581</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Ford Expedition</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34,220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023975"/>
                  </a:ext>
                </a:extLst>
              </a:tr>
              <a:tr h="177800">
                <a:tc>
                  <a:txBody>
                    <a:bodyPr/>
                    <a:lstStyle/>
                    <a:p>
                      <a:pPr algn="ctr" fontAlgn="b"/>
                      <a:r>
                        <a:rPr lang="en-US" sz="1000" b="0" i="0" u="none" strike="noStrike">
                          <a:solidFill>
                            <a:srgbClr val="000000"/>
                          </a:solidFill>
                          <a:effectLst/>
                          <a:latin typeface="Arial" panose="020B0604020202020204" pitchFamily="34" charset="0"/>
                        </a:rPr>
                        <a:t>Sheriff CID</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22756</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40,220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776227"/>
                  </a:ext>
                </a:extLst>
              </a:tr>
              <a:tr h="177800">
                <a:tc>
                  <a:txBody>
                    <a:bodyPr/>
                    <a:lstStyle/>
                    <a:p>
                      <a:pPr algn="ctr" fontAlgn="b"/>
                      <a:r>
                        <a:rPr lang="en-US" sz="1000" b="0" i="0" u="none" strike="noStrike">
                          <a:solidFill>
                            <a:srgbClr val="000000"/>
                          </a:solidFill>
                          <a:effectLst/>
                          <a:latin typeface="Arial" panose="020B0604020202020204" pitchFamily="34" charset="0"/>
                        </a:rPr>
                        <a:t>Sheriff CID</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22754</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Pontiac G8</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40,220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895363"/>
                  </a:ext>
                </a:extLst>
              </a:tr>
              <a:tr h="177800">
                <a:tc>
                  <a:txBody>
                    <a:bodyPr/>
                    <a:lstStyle/>
                    <a:p>
                      <a:pPr algn="ctr" fontAlgn="b"/>
                      <a:r>
                        <a:rPr lang="en-US" sz="1000" b="0" i="0" u="none" strike="noStrike">
                          <a:solidFill>
                            <a:srgbClr val="000000"/>
                          </a:solidFill>
                          <a:effectLst/>
                          <a:latin typeface="Arial" panose="020B0604020202020204" pitchFamily="34" charset="0"/>
                        </a:rPr>
                        <a:t>Sheriff CID</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25707</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2013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40,220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53668"/>
                  </a:ext>
                </a:extLst>
              </a:tr>
              <a:tr h="177800">
                <a:tc>
                  <a:txBody>
                    <a:bodyPr/>
                    <a:lstStyle/>
                    <a:p>
                      <a:pPr algn="ctr" fontAlgn="b"/>
                      <a:r>
                        <a:rPr lang="en-US" sz="1000" b="0" i="0" u="none" strike="noStrike">
                          <a:solidFill>
                            <a:srgbClr val="000000"/>
                          </a:solidFill>
                          <a:effectLst/>
                          <a:latin typeface="Arial" panose="020B0604020202020204" pitchFamily="34" charset="0"/>
                        </a:rPr>
                        <a:t>Sheriff Field Ops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25713</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2013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57,989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3832364"/>
                  </a:ext>
                </a:extLst>
              </a:tr>
              <a:tr h="177800">
                <a:tc>
                  <a:txBody>
                    <a:bodyPr/>
                    <a:lstStyle/>
                    <a:p>
                      <a:pPr algn="ctr" fontAlgn="b"/>
                      <a:r>
                        <a:rPr lang="en-US" sz="1000" b="0" i="0" u="none" strike="noStrike">
                          <a:solidFill>
                            <a:srgbClr val="000000"/>
                          </a:solidFill>
                          <a:effectLst/>
                          <a:latin typeface="Arial" panose="020B0604020202020204" pitchFamily="34" charset="0"/>
                        </a:rPr>
                        <a:t>Sheriff Field Ops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21865</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Chevrolet Tahoe</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57,989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471926"/>
                  </a:ext>
                </a:extLst>
              </a:tr>
              <a:tr h="177800">
                <a:tc>
                  <a:txBody>
                    <a:bodyPr/>
                    <a:lstStyle/>
                    <a:p>
                      <a:pPr algn="ctr" fontAlgn="b"/>
                      <a:r>
                        <a:rPr lang="en-US" sz="1000" b="0" i="0" u="none" strike="noStrike">
                          <a:solidFill>
                            <a:srgbClr val="000000"/>
                          </a:solidFill>
                          <a:effectLst/>
                          <a:latin typeface="Arial" panose="020B0604020202020204" pitchFamily="34" charset="0"/>
                        </a:rPr>
                        <a:t>Sheriff Field Ops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25081</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2012 Chevrolet Tahoe</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57,989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765051"/>
                  </a:ext>
                </a:extLst>
              </a:tr>
              <a:tr h="177800">
                <a:tc>
                  <a:txBody>
                    <a:bodyPr/>
                    <a:lstStyle/>
                    <a:p>
                      <a:pPr algn="ctr" fontAlgn="b"/>
                      <a:r>
                        <a:rPr lang="en-US" sz="1000" b="0" i="0" u="none" strike="noStrike">
                          <a:solidFill>
                            <a:srgbClr val="000000"/>
                          </a:solidFill>
                          <a:effectLst/>
                          <a:latin typeface="Arial" panose="020B0604020202020204" pitchFamily="34" charset="0"/>
                        </a:rPr>
                        <a:t>Sheriff Field Ops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25711</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2013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57,989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662507"/>
                  </a:ext>
                </a:extLst>
              </a:tr>
              <a:tr h="177800">
                <a:tc>
                  <a:txBody>
                    <a:bodyPr/>
                    <a:lstStyle/>
                    <a:p>
                      <a:pPr algn="ctr" fontAlgn="b"/>
                      <a:r>
                        <a:rPr lang="en-US" sz="1000" b="0" i="0" u="none" strike="noStrike">
                          <a:solidFill>
                            <a:srgbClr val="000000"/>
                          </a:solidFill>
                          <a:effectLst/>
                          <a:latin typeface="Arial" panose="020B0604020202020204" pitchFamily="34" charset="0"/>
                        </a:rPr>
                        <a:t>Sheriff Field Ops</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21817</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2008 Dodge Charger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Chevrolet Tahoe Pursuit</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57,989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438658"/>
                  </a:ext>
                </a:extLst>
              </a:tr>
              <a:tr h="177800">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Sheriff</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          479,045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5960326"/>
                  </a:ext>
                </a:extLst>
              </a:tr>
              <a:tr h="177800">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830860"/>
                  </a:ext>
                </a:extLst>
              </a:tr>
              <a:tr h="177800">
                <a:tc>
                  <a:txBody>
                    <a:bodyPr/>
                    <a:lstStyle/>
                    <a:p>
                      <a:pPr algn="ctr" fontAlgn="b"/>
                      <a:r>
                        <a:rPr lang="en-US" sz="1000" b="0" i="0" u="none" strike="noStrike">
                          <a:solidFill>
                            <a:srgbClr val="000000"/>
                          </a:solidFill>
                          <a:effectLst/>
                          <a:latin typeface="Arial" panose="020B0604020202020204" pitchFamily="34" charset="0"/>
                        </a:rPr>
                        <a:t>Marshal</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20327</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2007 Ford F-150 4X4</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2019 Ford F-150 Super Cab 4X4 V8</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30,994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487982"/>
                  </a:ext>
                </a:extLst>
              </a:tr>
              <a:tr h="177800">
                <a:tc>
                  <a:txBody>
                    <a:bodyPr/>
                    <a:lstStyle/>
                    <a:p>
                      <a:pPr algn="ctr" fontAlgn="b"/>
                      <a:r>
                        <a:rPr lang="en-US" sz="1000" b="0" i="0" u="none" strike="noStrike">
                          <a:solidFill>
                            <a:srgbClr val="000000"/>
                          </a:solidFill>
                          <a:effectLst/>
                          <a:latin typeface="Arial" panose="020B0604020202020204" pitchFamily="34" charset="0"/>
                        </a:rPr>
                        <a:t>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W0003392</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2001 Ford F-250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Ford F-250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27,798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1737014"/>
                  </a:ext>
                </a:extLst>
              </a:tr>
              <a:tr h="177800">
                <a:tc>
                  <a:txBody>
                    <a:bodyPr/>
                    <a:lstStyle/>
                    <a:p>
                      <a:pPr algn="ctr" fontAlgn="b"/>
                      <a:r>
                        <a:rPr lang="en-US" sz="1000" b="0" i="0" u="none" strike="noStrike">
                          <a:solidFill>
                            <a:srgbClr val="000000"/>
                          </a:solidFill>
                          <a:effectLst/>
                          <a:latin typeface="Arial" panose="020B0604020202020204" pitchFamily="34" charset="0"/>
                        </a:rPr>
                        <a:t>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W0004231</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2005 Ford F-150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Ford F-150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26,948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991662"/>
                  </a:ext>
                </a:extLst>
              </a:tr>
              <a:tr h="177800">
                <a:tc>
                  <a:txBody>
                    <a:bodyPr/>
                    <a:lstStyle/>
                    <a:p>
                      <a:pPr algn="ctr" fontAlgn="b"/>
                      <a:r>
                        <a:rPr lang="en-US" sz="1000" b="0" i="0" u="none" strike="noStrike">
                          <a:solidFill>
                            <a:srgbClr val="000000"/>
                          </a:solidFill>
                          <a:effectLst/>
                          <a:latin typeface="Arial" panose="020B0604020202020204" pitchFamily="34" charset="0"/>
                        </a:rPr>
                        <a:t>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W0004192</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2005 Ford Ranger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Ford F-150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            26,948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60347"/>
                  </a:ext>
                </a:extLst>
              </a:tr>
              <a:tr h="177800">
                <a:tc>
                  <a:txBody>
                    <a:bodyPr/>
                    <a:lstStyle/>
                    <a:p>
                      <a:pPr algn="ctr" fontAlgn="b"/>
                      <a:r>
                        <a:rPr lang="en-US" sz="1000" b="0" i="0" u="none" strike="noStrike">
                          <a:solidFill>
                            <a:srgbClr val="000000"/>
                          </a:solidFill>
                          <a:effectLst/>
                          <a:latin typeface="Arial" panose="020B0604020202020204" pitchFamily="34" charset="0"/>
                        </a:rPr>
                        <a:t>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19616</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2007 Ford Ranger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2020 Ford F-150</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            26,948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57780"/>
                  </a:ext>
                </a:extLst>
              </a:tr>
              <a:tr h="177800">
                <a:tc>
                  <a:txBody>
                    <a:bodyPr/>
                    <a:lstStyle/>
                    <a:p>
                      <a:pPr algn="ctr" fontAlgn="b"/>
                      <a:r>
                        <a:rPr lang="en-US" sz="1000" b="0" i="0" u="none" strike="noStrike">
                          <a:solidFill>
                            <a:srgbClr val="000000"/>
                          </a:solidFill>
                          <a:effectLst/>
                          <a:latin typeface="Arial" panose="020B0604020202020204" pitchFamily="34" charset="0"/>
                        </a:rPr>
                        <a:t>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New</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Utility Trailer</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 $              6,000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566062"/>
                  </a:ext>
                </a:extLst>
              </a:tr>
              <a:tr h="177800">
                <a:tc>
                  <a:txBody>
                    <a:bodyPr/>
                    <a:lstStyle/>
                    <a:p>
                      <a:pPr algn="ctr" fontAlgn="b"/>
                      <a:r>
                        <a:rPr lang="en-US" sz="1000" b="0"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rPr>
                        <a:t>Total Water System</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Arial" panose="020B0604020202020204" pitchFamily="34" charset="0"/>
                        </a:rPr>
                        <a:t> $          145,636 </a:t>
                      </a:r>
                    </a:p>
                  </a:txBody>
                  <a:tcPr marL="4634" marR="4634" marT="463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255104"/>
                  </a:ext>
                </a:extLst>
              </a:tr>
              <a:tr h="177800">
                <a:tc>
                  <a:txBody>
                    <a:bodyPr/>
                    <a:lstStyle/>
                    <a:p>
                      <a:pPr algn="ctr" fontAlgn="b"/>
                      <a:endParaRPr lang="en-US" sz="1000" b="0" i="0" u="none" strike="noStrike">
                        <a:solidFill>
                          <a:srgbClr val="000000"/>
                        </a:solidFill>
                        <a:effectLst/>
                        <a:latin typeface="Arial" panose="020B0604020202020204" pitchFamily="34" charset="0"/>
                      </a:endParaRPr>
                    </a:p>
                  </a:txBody>
                  <a:tcPr marL="4634" marR="4634" marT="46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634" marR="4634" marT="46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000000"/>
                          </a:solidFill>
                          <a:effectLst/>
                          <a:latin typeface="Arial" panose="020B0604020202020204" pitchFamily="34" charset="0"/>
                        </a:rPr>
                        <a:t> </a:t>
                      </a:r>
                    </a:p>
                  </a:txBody>
                  <a:tcPr marL="4634" marR="4634" marT="46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00"/>
                          </a:solidFill>
                          <a:effectLst/>
                          <a:latin typeface="Arial" panose="020B0604020202020204" pitchFamily="34" charset="0"/>
                        </a:rPr>
                        <a:t> </a:t>
                      </a:r>
                    </a:p>
                  </a:txBody>
                  <a:tcPr marL="4634" marR="4634" marT="463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dirty="0">
                          <a:solidFill>
                            <a:srgbClr val="000000"/>
                          </a:solidFill>
                          <a:effectLst/>
                          <a:latin typeface="Arial" panose="020B0604020202020204" pitchFamily="34" charset="0"/>
                        </a:rPr>
                        <a:t> </a:t>
                      </a:r>
                    </a:p>
                  </a:txBody>
                  <a:tcPr marL="4634" marR="4634" marT="463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9526092"/>
                  </a:ext>
                </a:extLst>
              </a:tr>
              <a:tr h="177800">
                <a:tc>
                  <a:txBody>
                    <a:bodyPr/>
                    <a:lstStyle/>
                    <a:p>
                      <a:pPr algn="ctr" fontAlgn="b"/>
                      <a:endParaRPr lang="en-US" sz="1000" b="0" i="0" u="none" strike="noStrike">
                        <a:solidFill>
                          <a:srgbClr val="000000"/>
                        </a:solidFill>
                        <a:effectLst/>
                        <a:latin typeface="Arial" panose="020B0604020202020204" pitchFamily="34" charset="0"/>
                      </a:endParaRPr>
                    </a:p>
                  </a:txBody>
                  <a:tcPr marL="4634" marR="4634" marT="4634" marB="0" anchor="b">
                    <a:lnL>
                      <a:noFill/>
                    </a:lnL>
                    <a:lnR>
                      <a:noFill/>
                    </a:lnR>
                    <a:lnT>
                      <a:noFill/>
                    </a:lnT>
                    <a:lnB>
                      <a:noFill/>
                    </a:lnB>
                  </a:tcPr>
                </a:tc>
                <a:tc>
                  <a:txBody>
                    <a:bodyPr/>
                    <a:lstStyle/>
                    <a:p>
                      <a:pPr algn="l" fontAlgn="b"/>
                      <a:endParaRPr lang="en-US" sz="1000" b="0" i="0" u="none" strike="noStrike">
                        <a:solidFill>
                          <a:srgbClr val="000000"/>
                        </a:solidFill>
                        <a:effectLst/>
                        <a:latin typeface="Arial" panose="020B0604020202020204" pitchFamily="34" charset="0"/>
                      </a:endParaRPr>
                    </a:p>
                  </a:txBody>
                  <a:tcPr marL="4634" marR="4634" marT="4634" marB="0" anchor="b">
                    <a:lnL>
                      <a:noFill/>
                    </a:lnL>
                    <a:lnR>
                      <a:noFill/>
                    </a:lnR>
                    <a:lnT>
                      <a:noFill/>
                    </a:lnT>
                    <a:lnB>
                      <a:noFill/>
                    </a:lnB>
                  </a:tcPr>
                </a:tc>
                <a:tc>
                  <a:txBody>
                    <a:bodyPr/>
                    <a:lstStyle/>
                    <a:p>
                      <a:pPr algn="ctr" fontAlgn="b"/>
                      <a:endParaRPr lang="en-US" sz="1000" b="0" i="0" u="none" strike="noStrike">
                        <a:solidFill>
                          <a:srgbClr val="000000"/>
                        </a:solidFill>
                        <a:effectLst/>
                        <a:latin typeface="Arial" panose="020B0604020202020204" pitchFamily="34" charset="0"/>
                      </a:endParaRPr>
                    </a:p>
                  </a:txBody>
                  <a:tcPr marL="4634" marR="4634" marT="4634" marB="0" anchor="b">
                    <a:lnL>
                      <a:noFill/>
                    </a:lnL>
                    <a:lnR>
                      <a:noFill/>
                    </a:lnR>
                    <a:lnT>
                      <a:noFill/>
                    </a:lnT>
                    <a:lnB>
                      <a:noFill/>
                    </a:lnB>
                  </a:tcPr>
                </a:tc>
                <a:tc>
                  <a:txBody>
                    <a:bodyPr/>
                    <a:lstStyle/>
                    <a:p>
                      <a:pPr algn="ctr" fontAlgn="b"/>
                      <a:r>
                        <a:rPr lang="en-US" sz="1000" b="1" i="0" u="none" strike="noStrike">
                          <a:solidFill>
                            <a:srgbClr val="000000"/>
                          </a:solidFill>
                          <a:effectLst/>
                          <a:latin typeface="Arial" panose="020B0604020202020204" pitchFamily="34" charset="0"/>
                        </a:rPr>
                        <a:t>FY2020 Vehicle Request Total</a:t>
                      </a:r>
                    </a:p>
                  </a:txBody>
                  <a:tcPr marL="4634" marR="4634" marT="4634" marB="0" anchor="b">
                    <a:lnL>
                      <a:noFill/>
                    </a:lnL>
                    <a:lnR>
                      <a:noFill/>
                    </a:lnR>
                    <a:lnT>
                      <a:noFill/>
                    </a:lnT>
                    <a:lnB>
                      <a:noFill/>
                    </a:lnB>
                  </a:tcPr>
                </a:tc>
                <a:tc>
                  <a:txBody>
                    <a:bodyPr/>
                    <a:lstStyle/>
                    <a:p>
                      <a:pPr algn="l" fontAlgn="b"/>
                      <a:r>
                        <a:rPr lang="en-US" sz="1000" b="1" i="0" u="none" strike="noStrike" dirty="0">
                          <a:solidFill>
                            <a:srgbClr val="000000"/>
                          </a:solidFill>
                          <a:effectLst/>
                          <a:latin typeface="Arial" panose="020B0604020202020204" pitchFamily="34" charset="0"/>
                        </a:rPr>
                        <a:t> $       1,553,856 </a:t>
                      </a:r>
                    </a:p>
                  </a:txBody>
                  <a:tcPr marL="4634" marR="4634" marT="4634" marB="0" anchor="b">
                    <a:lnL>
                      <a:noFill/>
                    </a:lnL>
                    <a:lnR>
                      <a:noFill/>
                    </a:lnR>
                    <a:lnT>
                      <a:noFill/>
                    </a:lnT>
                    <a:lnB>
                      <a:noFill/>
                    </a:lnB>
                  </a:tcPr>
                </a:tc>
                <a:extLst>
                  <a:ext uri="{0D108BD9-81ED-4DB2-BD59-A6C34878D82A}">
                    <a16:rowId xmlns:a16="http://schemas.microsoft.com/office/drawing/2014/main" val="486469392"/>
                  </a:ext>
                </a:extLst>
              </a:tr>
            </a:tbl>
          </a:graphicData>
        </a:graphic>
      </p:graphicFrame>
      <p:sp>
        <p:nvSpPr>
          <p:cNvPr id="9" name="Slide Number Placeholder 8">
            <a:extLst>
              <a:ext uri="{FF2B5EF4-FFF2-40B4-BE49-F238E27FC236}">
                <a16:creationId xmlns:a16="http://schemas.microsoft.com/office/drawing/2014/main" id="{F82D4923-E942-4BE6-8226-69656253D512}"/>
              </a:ext>
            </a:extLst>
          </p:cNvPr>
          <p:cNvSpPr>
            <a:spLocks noGrp="1"/>
          </p:cNvSpPr>
          <p:nvPr>
            <p:ph type="sldNum" sz="quarter" idx="12"/>
          </p:nvPr>
        </p:nvSpPr>
        <p:spPr/>
        <p:txBody>
          <a:bodyPr/>
          <a:lstStyle/>
          <a:p>
            <a:fld id="{1ED661A2-2098-4D07-872C-1E994603E9D3}" type="slidenum">
              <a:rPr lang="en-US" smtClean="0"/>
              <a:pPr/>
              <a:t>51</a:t>
            </a:fld>
            <a:endParaRPr lang="en-US" dirty="0"/>
          </a:p>
        </p:txBody>
      </p:sp>
    </p:spTree>
    <p:extLst>
      <p:ext uri="{BB962C8B-B14F-4D97-AF65-F5344CB8AC3E}">
        <p14:creationId xmlns:p14="http://schemas.microsoft.com/office/powerpoint/2010/main" val="3971181828"/>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396875"/>
            <a:ext cx="8534400" cy="762000"/>
          </a:xfrm>
        </p:spPr>
        <p:txBody>
          <a:bodyPr>
            <a:noAutofit/>
          </a:bodyPr>
          <a:lstStyle/>
          <a:p>
            <a:pPr algn="ctr"/>
            <a:r>
              <a:rPr lang="en-US" sz="4000" b="1" dirty="0"/>
              <a:t>FY2020 Budget – Heavy Equipment</a:t>
            </a:r>
          </a:p>
        </p:txBody>
      </p:sp>
      <p:graphicFrame>
        <p:nvGraphicFramePr>
          <p:cNvPr id="11" name="Content Placeholder 10">
            <a:extLst>
              <a:ext uri="{FF2B5EF4-FFF2-40B4-BE49-F238E27FC236}">
                <a16:creationId xmlns:a16="http://schemas.microsoft.com/office/drawing/2014/main" id="{687DC723-47DA-4619-A36D-95DAFF77A686}"/>
              </a:ext>
            </a:extLst>
          </p:cNvPr>
          <p:cNvGraphicFramePr>
            <a:graphicFrameLocks noGrp="1"/>
          </p:cNvGraphicFramePr>
          <p:nvPr>
            <p:ph idx="1"/>
            <p:extLst>
              <p:ext uri="{D42A27DB-BD31-4B8C-83A1-F6EECF244321}">
                <p14:modId xmlns:p14="http://schemas.microsoft.com/office/powerpoint/2010/main" val="2959636246"/>
              </p:ext>
            </p:extLst>
          </p:nvPr>
        </p:nvGraphicFramePr>
        <p:xfrm>
          <a:off x="495299" y="1905000"/>
          <a:ext cx="8153401" cy="4038596"/>
        </p:xfrm>
        <a:graphic>
          <a:graphicData uri="http://schemas.openxmlformats.org/drawingml/2006/table">
            <a:tbl>
              <a:tblPr/>
              <a:tblGrid>
                <a:gridCol w="215237">
                  <a:extLst>
                    <a:ext uri="{9D8B030D-6E8A-4147-A177-3AD203B41FA5}">
                      <a16:colId xmlns:a16="http://schemas.microsoft.com/office/drawing/2014/main" val="3854591645"/>
                    </a:ext>
                  </a:extLst>
                </a:gridCol>
                <a:gridCol w="1009566">
                  <a:extLst>
                    <a:ext uri="{9D8B030D-6E8A-4147-A177-3AD203B41FA5}">
                      <a16:colId xmlns:a16="http://schemas.microsoft.com/office/drawing/2014/main" val="3009750376"/>
                    </a:ext>
                  </a:extLst>
                </a:gridCol>
                <a:gridCol w="1065939">
                  <a:extLst>
                    <a:ext uri="{9D8B030D-6E8A-4147-A177-3AD203B41FA5}">
                      <a16:colId xmlns:a16="http://schemas.microsoft.com/office/drawing/2014/main" val="2223632641"/>
                    </a:ext>
                  </a:extLst>
                </a:gridCol>
                <a:gridCol w="1721899">
                  <a:extLst>
                    <a:ext uri="{9D8B030D-6E8A-4147-A177-3AD203B41FA5}">
                      <a16:colId xmlns:a16="http://schemas.microsoft.com/office/drawing/2014/main" val="3249114249"/>
                    </a:ext>
                  </a:extLst>
                </a:gridCol>
                <a:gridCol w="2695594">
                  <a:extLst>
                    <a:ext uri="{9D8B030D-6E8A-4147-A177-3AD203B41FA5}">
                      <a16:colId xmlns:a16="http://schemas.microsoft.com/office/drawing/2014/main" val="3756871005"/>
                    </a:ext>
                  </a:extLst>
                </a:gridCol>
                <a:gridCol w="1188931">
                  <a:extLst>
                    <a:ext uri="{9D8B030D-6E8A-4147-A177-3AD203B41FA5}">
                      <a16:colId xmlns:a16="http://schemas.microsoft.com/office/drawing/2014/main" val="2005491767"/>
                    </a:ext>
                  </a:extLst>
                </a:gridCol>
                <a:gridCol w="256235">
                  <a:extLst>
                    <a:ext uri="{9D8B030D-6E8A-4147-A177-3AD203B41FA5}">
                      <a16:colId xmlns:a16="http://schemas.microsoft.com/office/drawing/2014/main" val="1958995315"/>
                    </a:ext>
                  </a:extLst>
                </a:gridCol>
              </a:tblGrid>
              <a:tr h="341941">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gridSpan="5">
                  <a:txBody>
                    <a:bodyPr/>
                    <a:lstStyle/>
                    <a:p>
                      <a:pPr algn="ctr" fontAlgn="ctr"/>
                      <a:r>
                        <a:rPr lang="en-US" sz="1500" b="1" i="0" u="none" strike="noStrike">
                          <a:solidFill>
                            <a:srgbClr val="000000"/>
                          </a:solidFill>
                          <a:effectLst/>
                          <a:latin typeface="Arial" panose="020B0604020202020204" pitchFamily="34" charset="0"/>
                        </a:rPr>
                        <a:t>FY 2020 Budget - Heavy Equipment</a:t>
                      </a:r>
                    </a:p>
                  </a:txBody>
                  <a:tcPr marL="4464" marR="4464" marT="4464"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2568135194"/>
                  </a:ext>
                </a:extLst>
              </a:tr>
              <a:tr h="184834">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2463802468"/>
                  </a:ext>
                </a:extLst>
              </a:tr>
              <a:tr h="6653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Department</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Arial" panose="020B0604020202020204" pitchFamily="34" charset="0"/>
                        </a:rPr>
                        <a:t>Replacing Asset number</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Equipment to be Replaced</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Replacement/New Equipment</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Arial" panose="020B0604020202020204" pitchFamily="34" charset="0"/>
                        </a:rPr>
                        <a:t>Total Recommended</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8523836"/>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dirty="0">
                          <a:solidFill>
                            <a:srgbClr val="000000"/>
                          </a:solidFill>
                          <a:effectLst/>
                          <a:latin typeface="Arial" panose="020B0604020202020204" pitchFamily="34" charset="0"/>
                        </a:rPr>
                        <a:t>Road</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21001</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2001 Broce Broom</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Broom with Safety Lights</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 $             56,000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86775350"/>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panose="020B0604020202020204" pitchFamily="34" charset="0"/>
                        </a:rPr>
                        <a:t>Total Road Department</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panose="020B0604020202020204" pitchFamily="34" charset="0"/>
                        </a:rPr>
                        <a:t> $             56,000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5748112"/>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1214698"/>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Arial" panose="020B0604020202020204" pitchFamily="34" charset="0"/>
                        </a:rPr>
                        <a:t>Water System</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New</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Forklift for Carbon Bags</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panose="020B0604020202020204" pitchFamily="34" charset="0"/>
                        </a:rPr>
                        <a:t> $             23,000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4063368"/>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panose="020B0604020202020204" pitchFamily="34" charset="0"/>
                        </a:rPr>
                        <a:t>Total Water System</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panose="020B0604020202020204" pitchFamily="34" charset="0"/>
                        </a:rPr>
                        <a:t> $             23,000 </a:t>
                      </a:r>
                    </a:p>
                  </a:txBody>
                  <a:tcPr marL="4464" marR="4464" marT="44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7675097"/>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effectLst/>
                          <a:latin typeface="Arial" panose="020B0604020202020204" pitchFamily="34" charset="0"/>
                        </a:rPr>
                        <a:t> </a:t>
                      </a:r>
                    </a:p>
                  </a:txBody>
                  <a:tcPr marL="4464" marR="4464" marT="4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Arial" panose="020B0604020202020204" pitchFamily="34" charset="0"/>
                        </a:rPr>
                        <a:t>FY2020 Equipment Request Total</a:t>
                      </a:r>
                    </a:p>
                  </a:txBody>
                  <a:tcPr marL="4464" marR="4464" marT="4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dirty="0">
                          <a:solidFill>
                            <a:srgbClr val="000000"/>
                          </a:solidFill>
                          <a:effectLst/>
                          <a:latin typeface="Arial" panose="020B0604020202020204" pitchFamily="34" charset="0"/>
                        </a:rPr>
                        <a:t> $             79,000 </a:t>
                      </a:r>
                    </a:p>
                  </a:txBody>
                  <a:tcPr marL="4464" marR="4464" marT="446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1763785564"/>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3031615759"/>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295531793"/>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rPr>
                        <a:t>FY2020 Equipment Total</a:t>
                      </a:r>
                    </a:p>
                  </a:txBody>
                  <a:tcPr marL="4464" marR="4464" marT="4464"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rPr>
                        <a:t> $             79,000 </a:t>
                      </a: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1630802186"/>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rPr>
                        <a:t>FY2020 Vehicle Total Governmental</a:t>
                      </a:r>
                    </a:p>
                  </a:txBody>
                  <a:tcPr marL="4464" marR="4464" marT="4464"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rPr>
                        <a:t> $        1,408,220 </a:t>
                      </a: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2214789417"/>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rPr>
                        <a:t>FY2020 Vehicle Total Enterprise</a:t>
                      </a:r>
                    </a:p>
                  </a:txBody>
                  <a:tcPr marL="4464" marR="4464" marT="4464"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rPr>
                        <a:t> $           145,636 </a:t>
                      </a: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3307143147"/>
                  </a:ext>
                </a:extLst>
              </a:tr>
              <a:tr h="221799">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Arial" panose="020B0604020202020204" pitchFamily="34" charset="0"/>
                      </a:endParaRPr>
                    </a:p>
                  </a:txBody>
                  <a:tcPr marL="4464" marR="4464" marT="4464" marB="0" anchor="b">
                    <a:lnL>
                      <a:noFill/>
                    </a:lnL>
                    <a:lnR>
                      <a:noFill/>
                    </a:lnR>
                    <a:lnT>
                      <a:noFill/>
                    </a:lnT>
                    <a:lnB>
                      <a:noFill/>
                    </a:lnB>
                  </a:tcPr>
                </a:tc>
                <a:tc>
                  <a:txBody>
                    <a:bodyPr/>
                    <a:lstStyle/>
                    <a:p>
                      <a:pPr algn="l" fontAlgn="b"/>
                      <a:r>
                        <a:rPr lang="en-US" sz="1100" b="1" i="0" u="none" strike="noStrike">
                          <a:solidFill>
                            <a:srgbClr val="000000"/>
                          </a:solidFill>
                          <a:effectLst/>
                          <a:latin typeface="Arial" panose="020B0604020202020204" pitchFamily="34" charset="0"/>
                        </a:rPr>
                        <a:t>Total Vehicle and Equipment</a:t>
                      </a:r>
                    </a:p>
                  </a:txBody>
                  <a:tcPr marL="4464" marR="4464" marT="4464" marB="0" anchor="b">
                    <a:lnL>
                      <a:noFill/>
                    </a:lnL>
                    <a:lnR>
                      <a:noFill/>
                    </a:lnR>
                    <a:lnT>
                      <a:noFill/>
                    </a:lnT>
                    <a:lnB>
                      <a:noFill/>
                    </a:lnB>
                  </a:tcPr>
                </a:tc>
                <a:tc>
                  <a:txBody>
                    <a:bodyPr/>
                    <a:lstStyle/>
                    <a:p>
                      <a:pPr algn="l" fontAlgn="b"/>
                      <a:r>
                        <a:rPr lang="en-US" sz="1100" b="1" i="0" u="none" strike="noStrike" dirty="0">
                          <a:solidFill>
                            <a:srgbClr val="000000"/>
                          </a:solidFill>
                          <a:effectLst/>
                          <a:latin typeface="Arial" panose="020B0604020202020204" pitchFamily="34" charset="0"/>
                        </a:rPr>
                        <a:t> $        1,632,856 </a:t>
                      </a:r>
                    </a:p>
                  </a:txBody>
                  <a:tcPr marL="4464" marR="4464" marT="446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1757375893"/>
                  </a:ext>
                </a:extLst>
              </a:tr>
              <a:tr h="184834">
                <a:tc>
                  <a:txBody>
                    <a:bodyPr/>
                    <a:lstStyle/>
                    <a:p>
                      <a:pPr algn="l" fontAlgn="b"/>
                      <a:endParaRPr lang="en-US" sz="8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64" marR="4464" marT="446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4464" marR="4464" marT="4464" marB="0" anchor="b">
                    <a:lnL>
                      <a:noFill/>
                    </a:lnL>
                    <a:lnR>
                      <a:noFill/>
                    </a:lnR>
                    <a:lnT>
                      <a:noFill/>
                    </a:lnT>
                    <a:lnB>
                      <a:noFill/>
                    </a:lnB>
                  </a:tcPr>
                </a:tc>
                <a:extLst>
                  <a:ext uri="{0D108BD9-81ED-4DB2-BD59-A6C34878D82A}">
                    <a16:rowId xmlns:a16="http://schemas.microsoft.com/office/drawing/2014/main" val="3031643565"/>
                  </a:ext>
                </a:extLst>
              </a:tr>
            </a:tbl>
          </a:graphicData>
        </a:graphic>
      </p:graphicFrame>
      <p:sp>
        <p:nvSpPr>
          <p:cNvPr id="8" name="Slide Number Placeholder 7">
            <a:extLst>
              <a:ext uri="{FF2B5EF4-FFF2-40B4-BE49-F238E27FC236}">
                <a16:creationId xmlns:a16="http://schemas.microsoft.com/office/drawing/2014/main" id="{185040BF-CF0A-4C26-B53F-C816DB1A97FC}"/>
              </a:ext>
            </a:extLst>
          </p:cNvPr>
          <p:cNvSpPr>
            <a:spLocks noGrp="1"/>
          </p:cNvSpPr>
          <p:nvPr>
            <p:ph type="sldNum" sz="quarter" idx="12"/>
          </p:nvPr>
        </p:nvSpPr>
        <p:spPr/>
        <p:txBody>
          <a:bodyPr/>
          <a:lstStyle/>
          <a:p>
            <a:fld id="{1ED661A2-2098-4D07-872C-1E994603E9D3}" type="slidenum">
              <a:rPr lang="en-US" smtClean="0"/>
              <a:pPr/>
              <a:t>52</a:t>
            </a:fld>
            <a:endParaRPr lang="en-US" dirty="0"/>
          </a:p>
        </p:txBody>
      </p:sp>
    </p:spTree>
    <p:extLst>
      <p:ext uri="{BB962C8B-B14F-4D97-AF65-F5344CB8AC3E}">
        <p14:creationId xmlns:p14="http://schemas.microsoft.com/office/powerpoint/2010/main" val="171268529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6274A6-114B-46A0-A83A-E4790D557E42}"/>
              </a:ext>
            </a:extLst>
          </p:cNvPr>
          <p:cNvSpPr/>
          <p:nvPr/>
        </p:nvSpPr>
        <p:spPr>
          <a:xfrm>
            <a:off x="838200" y="1676400"/>
            <a:ext cx="7543800" cy="1524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52697" y="204965"/>
            <a:ext cx="7363890" cy="943330"/>
          </a:xfrm>
        </p:spPr>
        <p:txBody>
          <a:bodyPr>
            <a:normAutofit/>
          </a:bodyPr>
          <a:lstStyle/>
          <a:p>
            <a:pPr algn="ctr" fontAlgn="base">
              <a:spcAft>
                <a:spcPct val="0"/>
              </a:spcAft>
            </a:pPr>
            <a:r>
              <a:rPr lang="en-US" sz="3200" b="1" dirty="0"/>
              <a:t>General Fund</a:t>
            </a:r>
            <a:br>
              <a:rPr lang="en-US" sz="3200" b="1" dirty="0"/>
            </a:br>
            <a:r>
              <a:rPr lang="en-US" sz="3200" b="1" dirty="0"/>
              <a:t>Fund Balance Trends – Last 6 FY</a:t>
            </a:r>
          </a:p>
        </p:txBody>
      </p:sp>
      <p:graphicFrame>
        <p:nvGraphicFramePr>
          <p:cNvPr id="6" name="Chart 5">
            <a:extLst>
              <a:ext uri="{FF2B5EF4-FFF2-40B4-BE49-F238E27FC236}">
                <a16:creationId xmlns:a16="http://schemas.microsoft.com/office/drawing/2014/main" id="{FC2594D1-14FE-499E-BE88-2225C96FC12E}"/>
              </a:ext>
            </a:extLst>
          </p:cNvPr>
          <p:cNvGraphicFramePr>
            <a:graphicFrameLocks/>
          </p:cNvGraphicFramePr>
          <p:nvPr>
            <p:extLst>
              <p:ext uri="{D42A27DB-BD31-4B8C-83A1-F6EECF244321}">
                <p14:modId xmlns:p14="http://schemas.microsoft.com/office/powerpoint/2010/main" val="2312616340"/>
              </p:ext>
            </p:extLst>
          </p:nvPr>
        </p:nvGraphicFramePr>
        <p:xfrm>
          <a:off x="495300" y="1014057"/>
          <a:ext cx="8229600" cy="5395913"/>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a:extLst>
              <a:ext uri="{FF2B5EF4-FFF2-40B4-BE49-F238E27FC236}">
                <a16:creationId xmlns:a16="http://schemas.microsoft.com/office/drawing/2014/main" id="{476712D3-BB8C-402B-AEF1-6C845294B61F}"/>
              </a:ext>
            </a:extLst>
          </p:cNvPr>
          <p:cNvSpPr>
            <a:spLocks noGrp="1"/>
          </p:cNvSpPr>
          <p:nvPr>
            <p:ph type="sldNum" sz="quarter" idx="12"/>
          </p:nvPr>
        </p:nvSpPr>
        <p:spPr/>
        <p:txBody>
          <a:bodyPr/>
          <a:lstStyle/>
          <a:p>
            <a:fld id="{1ED661A2-2098-4D07-872C-1E994603E9D3}" type="slidenum">
              <a:rPr lang="en-US" smtClean="0"/>
              <a:pPr/>
              <a:t>53</a:t>
            </a:fld>
            <a:endParaRPr lang="en-US" dirty="0"/>
          </a:p>
        </p:txBody>
      </p:sp>
    </p:spTree>
    <p:extLst>
      <p:ext uri="{BB962C8B-B14F-4D97-AF65-F5344CB8AC3E}">
        <p14:creationId xmlns:p14="http://schemas.microsoft.com/office/powerpoint/2010/main" val="836507876"/>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a:xfrm>
            <a:off x="762000" y="762000"/>
            <a:ext cx="7696200" cy="990600"/>
          </a:xfrm>
        </p:spPr>
        <p:txBody>
          <a:bodyPr>
            <a:noAutofit/>
          </a:bodyPr>
          <a:lstStyle/>
          <a:p>
            <a:pPr algn="ctr"/>
            <a: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t>General Fund</a:t>
            </a:r>
            <a:b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br>
            <a:r>
              <a:rPr lang="en-US" sz="4400" b="1" dirty="0">
                <a:latin typeface="Open Sans Semibold" panose="020B0706030804020204" pitchFamily="34" charset="0"/>
                <a:ea typeface="Open Sans Semibold" panose="020B0706030804020204" pitchFamily="34" charset="0"/>
                <a:cs typeface="Open Sans Semibold" panose="020B0706030804020204" pitchFamily="34" charset="0"/>
              </a:rPr>
              <a:t>Original Adopted Budget</a:t>
            </a:r>
          </a:p>
        </p:txBody>
      </p:sp>
      <p:graphicFrame>
        <p:nvGraphicFramePr>
          <p:cNvPr id="5" name="Chart 4"/>
          <p:cNvGraphicFramePr>
            <a:graphicFrameLocks/>
          </p:cNvGraphicFramePr>
          <p:nvPr>
            <p:extLst>
              <p:ext uri="{D42A27DB-BD31-4B8C-83A1-F6EECF244321}">
                <p14:modId xmlns:p14="http://schemas.microsoft.com/office/powerpoint/2010/main" val="2668570017"/>
              </p:ext>
            </p:extLst>
          </p:nvPr>
        </p:nvGraphicFramePr>
        <p:xfrm>
          <a:off x="304800" y="1981200"/>
          <a:ext cx="8382000" cy="4375150"/>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7DB6F977-1411-470C-BD07-4C46058352CC}"/>
              </a:ext>
            </a:extLst>
          </p:cNvPr>
          <p:cNvSpPr>
            <a:spLocks noGrp="1"/>
          </p:cNvSpPr>
          <p:nvPr>
            <p:ph type="sldNum" sz="quarter" idx="12"/>
          </p:nvPr>
        </p:nvSpPr>
        <p:spPr/>
        <p:txBody>
          <a:bodyPr/>
          <a:lstStyle/>
          <a:p>
            <a:fld id="{1ED661A2-2098-4D07-872C-1E994603E9D3}" type="slidenum">
              <a:rPr lang="en-US" smtClean="0"/>
              <a:pPr/>
              <a:t>54</a:t>
            </a:fld>
            <a:endParaRPr lang="en-US" dirty="0"/>
          </a:p>
        </p:txBody>
      </p:sp>
    </p:spTree>
    <p:extLst>
      <p:ext uri="{BB962C8B-B14F-4D97-AF65-F5344CB8AC3E}">
        <p14:creationId xmlns:p14="http://schemas.microsoft.com/office/powerpoint/2010/main" val="2909162543"/>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7055380" cy="790930"/>
          </a:xfrm>
        </p:spPr>
        <p:txBody>
          <a:bodyPr>
            <a:normAutofit/>
          </a:bodyPr>
          <a:lstStyle/>
          <a:p>
            <a:r>
              <a:rPr lang="en-US" sz="4400" dirty="0">
                <a:solidFill>
                  <a:schemeClr val="tx1"/>
                </a:solidFill>
              </a:rPr>
              <a:t>Population and Staffing</a:t>
            </a:r>
          </a:p>
        </p:txBody>
      </p:sp>
      <p:graphicFrame>
        <p:nvGraphicFramePr>
          <p:cNvPr id="6" name="Chart 5">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637249212"/>
              </p:ext>
            </p:extLst>
          </p:nvPr>
        </p:nvGraphicFramePr>
        <p:xfrm>
          <a:off x="762000" y="1095730"/>
          <a:ext cx="7620000" cy="5168536"/>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79BB72B6-4BF3-43F3-87E6-D0D6AC4AB61D}"/>
              </a:ext>
            </a:extLst>
          </p:cNvPr>
          <p:cNvSpPr>
            <a:spLocks noGrp="1"/>
          </p:cNvSpPr>
          <p:nvPr>
            <p:ph type="sldNum" sz="quarter" idx="12"/>
          </p:nvPr>
        </p:nvSpPr>
        <p:spPr/>
        <p:txBody>
          <a:bodyPr/>
          <a:lstStyle/>
          <a:p>
            <a:fld id="{1ED661A2-2098-4D07-872C-1E994603E9D3}" type="slidenum">
              <a:rPr lang="en-US" smtClean="0"/>
              <a:pPr/>
              <a:t>55</a:t>
            </a:fld>
            <a:endParaRPr lang="en-US" dirty="0"/>
          </a:p>
        </p:txBody>
      </p:sp>
    </p:spTree>
    <p:extLst>
      <p:ext uri="{BB962C8B-B14F-4D97-AF65-F5344CB8AC3E}">
        <p14:creationId xmlns:p14="http://schemas.microsoft.com/office/powerpoint/2010/main" val="1472371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599" y="381000"/>
            <a:ext cx="8077199" cy="838200"/>
          </a:xfrm>
        </p:spPr>
        <p:txBody>
          <a:bodyPr>
            <a:normAutofit fontScale="90000"/>
          </a:bodyPr>
          <a:lstStyle/>
          <a:p>
            <a:r>
              <a:rPr lang="en-US" sz="4400" dirty="0">
                <a:solidFill>
                  <a:schemeClr val="tx1"/>
                </a:solidFill>
              </a:rPr>
              <a:t>Millage Rates for Local Counties</a:t>
            </a:r>
          </a:p>
        </p:txBody>
      </p:sp>
      <p:graphicFrame>
        <p:nvGraphicFramePr>
          <p:cNvPr id="5" name="Chart 4">
            <a:extLst>
              <a:ext uri="{FF2B5EF4-FFF2-40B4-BE49-F238E27FC236}">
                <a16:creationId xmlns:a16="http://schemas.microsoft.com/office/drawing/2014/main" id="{AD807268-592F-48ED-BC8C-14C74A63ECB4}"/>
              </a:ext>
            </a:extLst>
          </p:cNvPr>
          <p:cNvGraphicFramePr>
            <a:graphicFrameLocks/>
          </p:cNvGraphicFramePr>
          <p:nvPr>
            <p:extLst/>
          </p:nvPr>
        </p:nvGraphicFramePr>
        <p:xfrm>
          <a:off x="304800" y="1371600"/>
          <a:ext cx="8482012"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Slide Number Placeholder 9">
            <a:extLst>
              <a:ext uri="{FF2B5EF4-FFF2-40B4-BE49-F238E27FC236}">
                <a16:creationId xmlns:a16="http://schemas.microsoft.com/office/drawing/2014/main" id="{CCD690ED-4905-4431-BBD4-D15309857D8F}"/>
              </a:ext>
            </a:extLst>
          </p:cNvPr>
          <p:cNvSpPr>
            <a:spLocks noGrp="1"/>
          </p:cNvSpPr>
          <p:nvPr>
            <p:ph type="sldNum" sz="quarter" idx="12"/>
          </p:nvPr>
        </p:nvSpPr>
        <p:spPr/>
        <p:txBody>
          <a:bodyPr/>
          <a:lstStyle/>
          <a:p>
            <a:fld id="{1ED661A2-2098-4D07-872C-1E994603E9D3}" type="slidenum">
              <a:rPr lang="en-US" smtClean="0"/>
              <a:pPr/>
              <a:t>56</a:t>
            </a:fld>
            <a:endParaRPr lang="en-US" dirty="0"/>
          </a:p>
        </p:txBody>
      </p:sp>
    </p:spTree>
    <p:extLst>
      <p:ext uri="{BB962C8B-B14F-4D97-AF65-F5344CB8AC3E}">
        <p14:creationId xmlns:p14="http://schemas.microsoft.com/office/powerpoint/2010/main" val="1117531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noAutofit/>
          </a:bodyPr>
          <a:lstStyle/>
          <a:p>
            <a:pPr algn="ctr" eaLnBrk="1" hangingPunct="1"/>
            <a:r>
              <a:rPr lang="en-US" b="1" dirty="0"/>
              <a:t>FY2020 Budget Highlights</a:t>
            </a:r>
          </a:p>
        </p:txBody>
      </p:sp>
      <p:sp>
        <p:nvSpPr>
          <p:cNvPr id="83971" name="Rectangle 3" descr="Rectangle: Click to edit Master text styles&#10;Second level&#10;Third level&#10;Fourth level&#10;Fifth level"/>
          <p:cNvSpPr>
            <a:spLocks noGrp="1" noChangeArrowheads="1"/>
          </p:cNvSpPr>
          <p:nvPr>
            <p:ph idx="1"/>
          </p:nvPr>
        </p:nvSpPr>
        <p:spPr>
          <a:xfrm>
            <a:off x="381000" y="1828800"/>
            <a:ext cx="8382000" cy="5105400"/>
          </a:xfrm>
        </p:spPr>
        <p:txBody>
          <a:bodyPr>
            <a:normAutofit/>
          </a:bodyPr>
          <a:lstStyle/>
          <a:p>
            <a:pPr marL="0" lvl="1" indent="0">
              <a:buClr>
                <a:schemeClr val="accent3">
                  <a:lumMod val="50000"/>
                </a:schemeClr>
              </a:buClr>
              <a:buNone/>
              <a:defRPr/>
            </a:pPr>
            <a:r>
              <a:rPr lang="en-US" sz="1600" b="1" dirty="0">
                <a:latin typeface="Open Sans Extrabold" panose="020B0906030804020204" pitchFamily="34" charset="0"/>
                <a:ea typeface="Open Sans Extrabold" panose="020B0906030804020204" pitchFamily="34" charset="0"/>
                <a:cs typeface="Open Sans Extrabold" panose="020B0906030804020204" pitchFamily="34" charset="0"/>
              </a:rPr>
              <a:t>Significant operational budget considerations:</a:t>
            </a:r>
            <a:br>
              <a:rPr lang="en-US" sz="1600" b="1"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16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Minimum Property Tax increase while maintaining existing Millage Rate.</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Provides significant salary and retention enhancement for our Public Safety positions.</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General Fund impact from maintenance &amp; operations is positive.</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Proposed Budget increases General Fund Balance $416,436</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Includes funding Rolling 5 Year Capital Improvement Program of $6,060,754</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Changes in Personnel levels protect the existing outstanding service delivery to our Citizens.</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Budget continues to maintain the commitment to balance current year revenues with current year expenses. </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Incorporates Defined Benefit Plan funding over required levels.</a:t>
            </a:r>
          </a:p>
          <a:p>
            <a:pPr marL="742950" lvl="2" indent="-342900">
              <a:buClr>
                <a:schemeClr val="accent3">
                  <a:lumMod val="50000"/>
                </a:schemeClr>
              </a:buClr>
              <a:buSzPct val="120000"/>
              <a:buFont typeface="Wingdings"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Maintains Employee Benefits – Medical/Dental/Vision &amp; Retirement</a:t>
            </a:r>
          </a:p>
          <a:p>
            <a:pPr marL="742950" lvl="1" indent="-342900">
              <a:buClr>
                <a:schemeClr val="accent3">
                  <a:lumMod val="50000"/>
                </a:schemeClr>
              </a:buClr>
              <a:buSzPct val="120000"/>
              <a:buFont typeface="Wingdings" panose="05000000000000000000" pitchFamily="2" charset="2"/>
              <a:buChar char="§"/>
              <a:defRPr/>
            </a:pPr>
            <a:r>
              <a:rPr lang="en-US" sz="1600" dirty="0">
                <a:latin typeface="Open Sans Semibold" panose="020B0706030804020204" pitchFamily="34" charset="0"/>
                <a:ea typeface="Open Sans Semibold" panose="020B0706030804020204" pitchFamily="34" charset="0"/>
                <a:cs typeface="Open Sans Semibold" panose="020B0706030804020204" pitchFamily="34" charset="0"/>
              </a:rPr>
              <a:t>County-Wide departmental cooperation continues to yield positive results.</a:t>
            </a:r>
          </a:p>
          <a:p>
            <a:pPr marL="400050" lvl="1" indent="0">
              <a:buClr>
                <a:schemeClr val="accent3">
                  <a:lumMod val="50000"/>
                </a:schemeClr>
              </a:buClr>
              <a:buSzPct val="120000"/>
              <a:buNone/>
              <a:defRPr/>
            </a:pPr>
            <a:endParaRPr lang="en-US" sz="800" dirty="0">
              <a:solidFill>
                <a:schemeClr val="accent3">
                  <a:lumMod val="50000"/>
                </a:schemeClr>
              </a:solidFill>
            </a:endParaRPr>
          </a:p>
          <a:p>
            <a:pPr marL="742950" lvl="1" indent="-342900">
              <a:buClr>
                <a:schemeClr val="accent3">
                  <a:lumMod val="50000"/>
                </a:schemeClr>
              </a:buClr>
              <a:buSzPct val="120000"/>
              <a:defRPr/>
            </a:pPr>
            <a:endParaRPr lang="en-US" sz="2000" dirty="0">
              <a:solidFill>
                <a:schemeClr val="accent3">
                  <a:lumMod val="50000"/>
                </a:schemeClr>
              </a:solidFill>
            </a:endParaRPr>
          </a:p>
          <a:p>
            <a:pPr marL="857250" lvl="3" indent="0" eaLnBrk="1" hangingPunct="1">
              <a:buClr>
                <a:schemeClr val="accent3">
                  <a:lumMod val="50000"/>
                </a:schemeClr>
              </a:buClr>
              <a:buSzPct val="120000"/>
              <a:buNone/>
              <a:defRPr/>
            </a:pPr>
            <a:endParaRPr lang="en-US" sz="2400" dirty="0">
              <a:solidFill>
                <a:schemeClr val="accent3">
                  <a:lumMod val="50000"/>
                </a:schemeClr>
              </a:solidFill>
            </a:endParaRPr>
          </a:p>
          <a:p>
            <a:pPr marL="742950" lvl="2" indent="-342900" eaLnBrk="1" hangingPunct="1">
              <a:buClr>
                <a:schemeClr val="accent3">
                  <a:lumMod val="50000"/>
                </a:schemeClr>
              </a:buClr>
              <a:buSzPct val="120000"/>
              <a:buFont typeface="Wingdings" pitchFamily="2" charset="2"/>
              <a:buChar char="§"/>
              <a:defRPr/>
            </a:pPr>
            <a:endParaRPr lang="en-US" sz="2000" dirty="0">
              <a:solidFill>
                <a:schemeClr val="accent3">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400050" lvl="2" indent="0" eaLnBrk="1" hangingPunct="1">
              <a:buClr>
                <a:schemeClr val="tx1">
                  <a:lumMod val="50000"/>
                </a:schemeClr>
              </a:buClr>
              <a:buSzPct val="120000"/>
              <a:buFont typeface="Wingdings" pitchFamily="2" charset="2"/>
              <a:buNone/>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285750" lvl="1"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16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9AA959AE-18FC-4CA8-8594-0563836080CB}"/>
              </a:ext>
            </a:extLst>
          </p:cNvPr>
          <p:cNvSpPr>
            <a:spLocks noGrp="1"/>
          </p:cNvSpPr>
          <p:nvPr>
            <p:ph type="sldNum" sz="quarter" idx="12"/>
          </p:nvPr>
        </p:nvSpPr>
        <p:spPr/>
        <p:txBody>
          <a:bodyPr/>
          <a:lstStyle/>
          <a:p>
            <a:fld id="{1ED661A2-2098-4D07-872C-1E994603E9D3}" type="slidenum">
              <a:rPr lang="en-US" smtClean="0"/>
              <a:pPr/>
              <a:t>57</a:t>
            </a:fld>
            <a:endParaRPr lang="en-US" dirty="0"/>
          </a:p>
        </p:txBody>
      </p:sp>
    </p:spTree>
    <p:extLst>
      <p:ext uri="{BB962C8B-B14F-4D97-AF65-F5344CB8AC3E}">
        <p14:creationId xmlns:p14="http://schemas.microsoft.com/office/powerpoint/2010/main" val="288169382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noAutofit/>
          </a:bodyPr>
          <a:lstStyle/>
          <a:p>
            <a:pPr algn="ctr" eaLnBrk="1" hangingPunct="1"/>
            <a:r>
              <a:rPr lang="en-US" b="1" dirty="0"/>
              <a:t>Future Public Hearings</a:t>
            </a:r>
          </a:p>
        </p:txBody>
      </p:sp>
      <p:sp>
        <p:nvSpPr>
          <p:cNvPr id="83971" name="Rectangle 3" descr="Rectangle: Click to edit Master text styles&#10;Second level&#10;Third level&#10;Fourth level&#10;Fifth level"/>
          <p:cNvSpPr>
            <a:spLocks noGrp="1" noChangeArrowheads="1"/>
          </p:cNvSpPr>
          <p:nvPr>
            <p:ph idx="1"/>
          </p:nvPr>
        </p:nvSpPr>
        <p:spPr>
          <a:xfrm>
            <a:off x="304800" y="1981200"/>
            <a:ext cx="8382000" cy="5105400"/>
          </a:xfrm>
        </p:spPr>
        <p:txBody>
          <a:bodyPr>
            <a:normAutofit/>
          </a:bodyPr>
          <a:lstStyle/>
          <a:p>
            <a:pPr marL="1017270" lvl="3" indent="-342900">
              <a:buClr>
                <a:schemeClr val="accent3">
                  <a:lumMod val="50000"/>
                </a:schemeClr>
              </a:buClr>
              <a:buSzPct val="120000"/>
              <a:buFont typeface="Wingdings" pitchFamily="2" charset="2"/>
              <a:buChar char="§"/>
              <a:defRPr/>
            </a:pPr>
            <a:r>
              <a:rPr lang="en-US" sz="2800" b="1" dirty="0">
                <a:latin typeface="Open Sans Semibold" panose="020B0706030804020204" pitchFamily="34" charset="0"/>
                <a:ea typeface="Open Sans Semibold" panose="020B0706030804020204" pitchFamily="34" charset="0"/>
                <a:cs typeface="Open Sans Semibold" panose="020B0706030804020204" pitchFamily="34" charset="0"/>
              </a:rPr>
              <a:t>First Public Hearing</a:t>
            </a:r>
          </a:p>
          <a:p>
            <a:pPr marL="1291590" lvl="4" indent="-342900">
              <a:buClr>
                <a:schemeClr val="accent3">
                  <a:lumMod val="50000"/>
                </a:schemeClr>
              </a:buClr>
              <a:buSzPct val="120000"/>
              <a:buFont typeface="Wingdings" pitchFamily="2" charset="2"/>
              <a:buChar char="§"/>
              <a:defRPr/>
            </a:pP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Thursday, June 13, 2019 at 6:30 p.m.</a:t>
            </a:r>
          </a:p>
          <a:p>
            <a:pPr marL="1017270" lvl="3" indent="-342900">
              <a:buClr>
                <a:schemeClr val="accent3">
                  <a:lumMod val="50000"/>
                </a:schemeClr>
              </a:buClr>
              <a:buSzPct val="120000"/>
              <a:buFont typeface="Wingdings" pitchFamily="2" charset="2"/>
              <a:buChar char="§"/>
              <a:defRPr/>
            </a:pPr>
            <a:endParaRPr lang="en-US" sz="280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1017270" lvl="3" indent="-342900">
              <a:buClr>
                <a:schemeClr val="accent3">
                  <a:lumMod val="50000"/>
                </a:schemeClr>
              </a:buClr>
              <a:buSzPct val="120000"/>
              <a:buFont typeface="Wingdings" pitchFamily="2" charset="2"/>
              <a:buChar char="§"/>
              <a:defRPr/>
            </a:pPr>
            <a:r>
              <a:rPr lang="en-US" sz="2800" b="1" dirty="0">
                <a:latin typeface="Open Sans Semibold" panose="020B0706030804020204" pitchFamily="34" charset="0"/>
                <a:ea typeface="Open Sans Semibold" panose="020B0706030804020204" pitchFamily="34" charset="0"/>
                <a:cs typeface="Open Sans Semibold" panose="020B0706030804020204" pitchFamily="34" charset="0"/>
              </a:rPr>
              <a:t>Second Public Hearing – Budget Adoption</a:t>
            </a:r>
          </a:p>
          <a:p>
            <a:pPr marL="1291590" lvl="4" indent="-342900">
              <a:buClr>
                <a:schemeClr val="accent3">
                  <a:lumMod val="50000"/>
                </a:schemeClr>
              </a:buClr>
              <a:buSzPct val="120000"/>
              <a:buFont typeface="Wingdings" pitchFamily="2" charset="2"/>
              <a:buChar char="§"/>
              <a:defRPr/>
            </a:pPr>
            <a:r>
              <a:rPr lang="en-US" sz="2800" dirty="0">
                <a:latin typeface="Open Sans Semibold" panose="020B0706030804020204" pitchFamily="34" charset="0"/>
                <a:ea typeface="Open Sans Semibold" panose="020B0706030804020204" pitchFamily="34" charset="0"/>
                <a:cs typeface="Open Sans Semibold" panose="020B0706030804020204" pitchFamily="34" charset="0"/>
              </a:rPr>
              <a:t>Thursday, June 27, 2019 at 6:30 p.m.</a:t>
            </a:r>
          </a:p>
          <a:p>
            <a:pPr marL="400050" lvl="1" indent="0">
              <a:buClr>
                <a:schemeClr val="accent3">
                  <a:lumMod val="50000"/>
                </a:schemeClr>
              </a:buClr>
              <a:buSzPct val="120000"/>
              <a:buNone/>
              <a:defRPr/>
            </a:pPr>
            <a:endParaRPr lang="en-US" sz="800" dirty="0">
              <a:solidFill>
                <a:schemeClr val="accent3">
                  <a:lumMod val="50000"/>
                </a:schemeClr>
              </a:solidFill>
            </a:endParaRPr>
          </a:p>
          <a:p>
            <a:pPr marL="742950" lvl="1" indent="-342900">
              <a:buClr>
                <a:schemeClr val="accent3">
                  <a:lumMod val="50000"/>
                </a:schemeClr>
              </a:buClr>
              <a:buSzPct val="120000"/>
              <a:defRPr/>
            </a:pPr>
            <a:endParaRPr lang="en-US" sz="2000" dirty="0">
              <a:solidFill>
                <a:schemeClr val="accent3">
                  <a:lumMod val="50000"/>
                </a:schemeClr>
              </a:solidFill>
            </a:endParaRPr>
          </a:p>
          <a:p>
            <a:pPr marL="857250" lvl="3" indent="0" eaLnBrk="1" hangingPunct="1">
              <a:buClr>
                <a:schemeClr val="accent3">
                  <a:lumMod val="50000"/>
                </a:schemeClr>
              </a:buClr>
              <a:buSzPct val="120000"/>
              <a:buNone/>
              <a:defRPr/>
            </a:pPr>
            <a:endParaRPr lang="en-US" sz="2400" dirty="0">
              <a:solidFill>
                <a:schemeClr val="accent3">
                  <a:lumMod val="50000"/>
                </a:schemeClr>
              </a:solidFill>
            </a:endParaRPr>
          </a:p>
          <a:p>
            <a:pPr marL="742950" lvl="2" indent="-342900" eaLnBrk="1" hangingPunct="1">
              <a:buClr>
                <a:schemeClr val="accent3">
                  <a:lumMod val="50000"/>
                </a:schemeClr>
              </a:buClr>
              <a:buSzPct val="120000"/>
              <a:buFont typeface="Wingdings" pitchFamily="2" charset="2"/>
              <a:buChar char="§"/>
              <a:defRPr/>
            </a:pPr>
            <a:endParaRPr lang="en-US" sz="2000" dirty="0">
              <a:solidFill>
                <a:schemeClr val="accent3">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400050" lvl="2" indent="0" eaLnBrk="1" hangingPunct="1">
              <a:buClr>
                <a:schemeClr val="tx1">
                  <a:lumMod val="50000"/>
                </a:schemeClr>
              </a:buClr>
              <a:buSzPct val="120000"/>
              <a:buFont typeface="Wingdings" pitchFamily="2" charset="2"/>
              <a:buNone/>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2000" dirty="0">
              <a:solidFill>
                <a:schemeClr val="bg2">
                  <a:lumMod val="50000"/>
                </a:schemeClr>
              </a:solidFill>
            </a:endParaRPr>
          </a:p>
          <a:p>
            <a:pPr marL="742950" lvl="2"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200" dirty="0">
              <a:solidFill>
                <a:schemeClr val="bg2">
                  <a:lumMod val="50000"/>
                </a:schemeClr>
              </a:solidFill>
            </a:endParaRPr>
          </a:p>
          <a:p>
            <a:pPr marL="1200150" lvl="3" indent="-342900" eaLnBrk="1" hangingPunct="1">
              <a:buClr>
                <a:schemeClr val="tx1">
                  <a:lumMod val="50000"/>
                </a:schemeClr>
              </a:buClr>
              <a:buSzPct val="120000"/>
              <a:buFont typeface="Wingdings" pitchFamily="2" charset="2"/>
              <a:buChar char="§"/>
              <a:defRPr/>
            </a:pPr>
            <a:endParaRPr lang="en-US" sz="1100" dirty="0">
              <a:solidFill>
                <a:schemeClr val="bg2">
                  <a:lumMod val="50000"/>
                </a:schemeClr>
              </a:solidFill>
            </a:endParaRPr>
          </a:p>
          <a:p>
            <a:pPr marL="342900" lvl="1" indent="-342900"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marL="285750" lvl="1" eaLnBrk="1" hangingPunct="1">
              <a:buClr>
                <a:schemeClr val="tx1">
                  <a:lumMod val="50000"/>
                </a:schemeClr>
              </a:buClr>
              <a:buSzPct val="120000"/>
              <a:buFont typeface="Wingdings" pitchFamily="2" charset="2"/>
              <a:buChar char="§"/>
              <a:defRPr/>
            </a:pPr>
            <a:endParaRPr lang="en-US" sz="16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2000" dirty="0">
              <a:solidFill>
                <a:schemeClr val="bg2">
                  <a:lumMod val="50000"/>
                </a:schemeClr>
              </a:solidFill>
            </a:endParaRPr>
          </a:p>
          <a:p>
            <a:pPr lvl="1" eaLnBrk="1" hangingPunct="1">
              <a:buFont typeface="Wingdings" pitchFamily="2" charset="2"/>
              <a:buChar char="§"/>
              <a:defRPr/>
            </a:pPr>
            <a:endParaRPr lang="en-US" sz="16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8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1600" dirty="0">
              <a:solidFill>
                <a:schemeClr val="bg2">
                  <a:lumMod val="50000"/>
                </a:schemeClr>
              </a:solidFill>
            </a:endParaRPr>
          </a:p>
          <a:p>
            <a:pPr lvl="1" eaLnBrk="1" hangingPunct="1">
              <a:defRPr/>
            </a:pPr>
            <a:endParaRPr lang="en-US" sz="2000" dirty="0">
              <a:solidFill>
                <a:schemeClr val="bg2">
                  <a:lumMod val="50000"/>
                </a:schemeClr>
              </a:solidFill>
            </a:endParaRPr>
          </a:p>
          <a:p>
            <a:pPr marL="914400" lvl="2" indent="0" eaLnBrk="1" hangingPunct="1">
              <a:buFont typeface="Wingdings" pitchFamily="2" charset="2"/>
              <a:buNone/>
              <a:defRPr/>
            </a:pPr>
            <a:endParaRPr lang="en-US" dirty="0">
              <a:solidFill>
                <a:schemeClr val="bg2">
                  <a:lumMod val="50000"/>
                </a:schemeClr>
              </a:solidFill>
            </a:endParaRPr>
          </a:p>
        </p:txBody>
      </p:sp>
      <p:sp>
        <p:nvSpPr>
          <p:cNvPr id="8" name="Slide Number Placeholder 7">
            <a:extLst>
              <a:ext uri="{FF2B5EF4-FFF2-40B4-BE49-F238E27FC236}">
                <a16:creationId xmlns:a16="http://schemas.microsoft.com/office/drawing/2014/main" id="{00CEECD5-024A-49F2-8C88-3B8D12B1AC27}"/>
              </a:ext>
            </a:extLst>
          </p:cNvPr>
          <p:cNvSpPr>
            <a:spLocks noGrp="1"/>
          </p:cNvSpPr>
          <p:nvPr>
            <p:ph type="sldNum" sz="quarter" idx="12"/>
          </p:nvPr>
        </p:nvSpPr>
        <p:spPr/>
        <p:txBody>
          <a:bodyPr/>
          <a:lstStyle/>
          <a:p>
            <a:fld id="{1ED661A2-2098-4D07-872C-1E994603E9D3}" type="slidenum">
              <a:rPr lang="en-US" smtClean="0"/>
              <a:pPr/>
              <a:t>58</a:t>
            </a:fld>
            <a:endParaRPr lang="en-US" dirty="0"/>
          </a:p>
        </p:txBody>
      </p:sp>
    </p:spTree>
    <p:extLst>
      <p:ext uri="{BB962C8B-B14F-4D97-AF65-F5344CB8AC3E}">
        <p14:creationId xmlns:p14="http://schemas.microsoft.com/office/powerpoint/2010/main" val="156565821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06314"/>
            <a:ext cx="8344930" cy="656702"/>
          </a:xfrm>
        </p:spPr>
        <p:txBody>
          <a:bodyPr>
            <a:noAutofit/>
          </a:bodyPr>
          <a:lstStyle/>
          <a:p>
            <a:pPr algn="ctr"/>
            <a:r>
              <a:rPr lang="en-US" b="1" dirty="0">
                <a:solidFill>
                  <a:schemeClr val="tx1"/>
                </a:solidFill>
              </a:rPr>
              <a:t>Benefit Highlights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3" descr="Rectangle: Click to edit Master text styles&#10;Second level&#10;Third level&#10;Fourth level&#10;Fifth level">
            <a:extLst>
              <a:ext uri="{FF2B5EF4-FFF2-40B4-BE49-F238E27FC236}">
                <a16:creationId xmlns:a16="http://schemas.microsoft.com/office/drawing/2014/main" id="{07C4B550-43BC-4EB6-AB68-78612D1E2049}"/>
              </a:ext>
            </a:extLst>
          </p:cNvPr>
          <p:cNvSpPr txBox="1">
            <a:spLocks noChangeArrowheads="1"/>
          </p:cNvSpPr>
          <p:nvPr/>
        </p:nvSpPr>
        <p:spPr>
          <a:xfrm>
            <a:off x="26158" y="1828800"/>
            <a:ext cx="9091684" cy="4876800"/>
          </a:xfrm>
          <a:prstGeom prst="rect">
            <a:avLst/>
          </a:prstGeom>
        </p:spPr>
        <p:txBody>
          <a:bodyPr vert="horz">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Continue to offer two (2) Choices for Medical Plan Coverage:</a:t>
            </a:r>
          </a:p>
          <a:p>
            <a:pPr marL="658368" lvl="2"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Traditional Open Access Point of Service Plan (POS) serviced by the CIGNA </a:t>
            </a:r>
            <a:r>
              <a:rPr lang="en-US" sz="7200" spc="-50" dirty="0" err="1">
                <a:latin typeface="Open Sans Semibold" panose="020B0706030804020204" pitchFamily="34" charset="0"/>
                <a:ea typeface="Open Sans Semibold" panose="020B0706030804020204" pitchFamily="34" charset="0"/>
                <a:cs typeface="Open Sans Semibold" panose="020B0706030804020204" pitchFamily="34" charset="0"/>
              </a:rPr>
              <a:t>LocalPlus</a:t>
            </a: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 Network</a:t>
            </a:r>
          </a:p>
          <a:p>
            <a:pPr marL="658368" lvl="2"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High Deductible Health Plan (HDHP) with Health Savings Account (HSA)</a:t>
            </a:r>
          </a:p>
          <a:p>
            <a:pPr marL="932688" lvl="3"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County funds: $750 Employee Only; $1,000 Employee/Spouse or Child(ren); and $1,250 Family</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County funded Critical large Illness and Accident claims coverage for HDHP (HSA)</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POS and HDHP (HSA) plans standard deductible remains the same at $2,700 per calendar year. </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7200" spc="-50" dirty="0">
                <a:latin typeface="Open Sans Semibold" panose="020B0706030804020204" pitchFamily="34" charset="0"/>
                <a:ea typeface="Open Sans Semibold" panose="020B0706030804020204" pitchFamily="34" charset="0"/>
                <a:cs typeface="Open Sans Semibold" panose="020B0706030804020204" pitchFamily="34" charset="0"/>
              </a:rPr>
              <a:t>County funded Basic Life, Accidental Death &amp; Disability, and Long-Term Disability.</a:t>
            </a:r>
          </a:p>
          <a:p>
            <a:pPr marL="201168" lvl="1" indent="0">
              <a:lnSpc>
                <a:spcPct val="110000"/>
              </a:lnSpc>
              <a:spcBef>
                <a:spcPts val="200"/>
              </a:spcBef>
              <a:spcAft>
                <a:spcPts val="400"/>
              </a:spcAft>
              <a:buClr>
                <a:schemeClr val="accent3">
                  <a:lumMod val="50000"/>
                </a:schemeClr>
              </a:buClr>
              <a:buSzPct val="150000"/>
              <a:buNone/>
              <a:defRPr/>
            </a:pPr>
            <a:endPar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201168" lvl="1" indent="0">
              <a:lnSpc>
                <a:spcPct val="110000"/>
              </a:lnSpc>
              <a:spcBef>
                <a:spcPts val="200"/>
              </a:spcBef>
              <a:spcAft>
                <a:spcPts val="400"/>
              </a:spcAft>
              <a:buClr>
                <a:schemeClr val="accent3">
                  <a:lumMod val="50000"/>
                </a:schemeClr>
              </a:buClr>
              <a:buSzPct val="150000"/>
              <a:buNone/>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No proposed increase in employee premiums - seventh consecutive year.</a:t>
            </a:r>
          </a:p>
          <a:p>
            <a:pPr marL="201168" lvl="1" indent="0">
              <a:lnSpc>
                <a:spcPct val="110000"/>
              </a:lnSpc>
              <a:spcBef>
                <a:spcPts val="200"/>
              </a:spcBef>
              <a:spcAft>
                <a:spcPts val="400"/>
              </a:spcAft>
              <a:buClr>
                <a:schemeClr val="accent3">
                  <a:lumMod val="50000"/>
                </a:schemeClr>
              </a:buClr>
              <a:buSzPct val="150000"/>
              <a:buNone/>
              <a:defRPr/>
            </a:pPr>
            <a:endParaRPr lang="en-US" sz="8000" spc="-50" dirty="0">
              <a:latin typeface="Open Sans" panose="020B0606030504020204" pitchFamily="34" charset="0"/>
              <a:ea typeface="Open Sans" panose="020B0606030504020204" pitchFamily="34" charset="0"/>
              <a:cs typeface="Open Sans" panose="020B0606030504020204" pitchFamily="34" charset="0"/>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11" name="Slide Number Placeholder 10">
            <a:extLst>
              <a:ext uri="{FF2B5EF4-FFF2-40B4-BE49-F238E27FC236}">
                <a16:creationId xmlns:a16="http://schemas.microsoft.com/office/drawing/2014/main" id="{248899DE-1AD3-432E-89FA-4492558B8325}"/>
              </a:ext>
            </a:extLst>
          </p:cNvPr>
          <p:cNvSpPr>
            <a:spLocks noGrp="1"/>
          </p:cNvSpPr>
          <p:nvPr>
            <p:ph type="sldNum" sz="quarter" idx="12"/>
          </p:nvPr>
        </p:nvSpPr>
        <p:spPr/>
        <p:txBody>
          <a:bodyPr/>
          <a:lstStyle/>
          <a:p>
            <a:fld id="{1ED661A2-2098-4D07-872C-1E994603E9D3}" type="slidenum">
              <a:rPr lang="en-US" smtClean="0"/>
              <a:pPr/>
              <a:t>6</a:t>
            </a:fld>
            <a:endParaRPr lang="en-US" dirty="0"/>
          </a:p>
        </p:txBody>
      </p:sp>
    </p:spTree>
    <p:extLst>
      <p:ext uri="{BB962C8B-B14F-4D97-AF65-F5344CB8AC3E}">
        <p14:creationId xmlns:p14="http://schemas.microsoft.com/office/powerpoint/2010/main" val="126505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06314"/>
            <a:ext cx="8344930" cy="656702"/>
          </a:xfrm>
        </p:spPr>
        <p:txBody>
          <a:bodyPr>
            <a:noAutofit/>
          </a:bodyPr>
          <a:lstStyle/>
          <a:p>
            <a:pPr algn="ctr"/>
            <a:r>
              <a:rPr lang="en-US" b="1" dirty="0">
                <a:solidFill>
                  <a:schemeClr val="tx1"/>
                </a:solidFill>
              </a:rPr>
              <a:t>Benefit Highlights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0D293679-4AF5-4AF6-BB29-AD239DEE2666}"/>
              </a:ext>
            </a:extLst>
          </p:cNvPr>
          <p:cNvSpPr/>
          <p:nvPr/>
        </p:nvSpPr>
        <p:spPr>
          <a:xfrm>
            <a:off x="2286000" y="-62858377"/>
            <a:ext cx="4572000" cy="4662815"/>
          </a:xfrm>
          <a:prstGeom prst="rect">
            <a:avLst/>
          </a:prstGeom>
        </p:spPr>
        <p:txBody>
          <a:bodyPr>
            <a:spAutoFit/>
          </a:bodyPr>
          <a:lstStyle/>
          <a:p>
            <a:pPr marL="400050" lvl="2" indent="0">
              <a:buClr>
                <a:schemeClr val="accent3">
                  <a:lumMod val="50000"/>
                </a:schemeClr>
              </a:buClr>
              <a:buSzPct val="120000"/>
              <a:buNone/>
              <a:defRPr/>
            </a:pPr>
            <a:r>
              <a:rPr lang="en-US" sz="1100" b="1" dirty="0">
                <a:solidFill>
                  <a:schemeClr val="accent3">
                    <a:lumMod val="50000"/>
                  </a:schemeClr>
                </a:solidFill>
              </a:rPr>
              <a:t>Survey State and Local Government Economic Trends:</a:t>
            </a:r>
            <a:br>
              <a:rPr lang="en-US" sz="1100" dirty="0">
                <a:solidFill>
                  <a:schemeClr val="accent3">
                    <a:lumMod val="50000"/>
                  </a:schemeClr>
                </a:solidFill>
              </a:rPr>
            </a:br>
            <a:endParaRPr lang="en-US" sz="1100" dirty="0">
              <a:solidFill>
                <a:schemeClr val="accent3">
                  <a:lumMod val="50000"/>
                </a:schemeClr>
              </a:solidFill>
            </a:endParaRP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2017 showed a personal income increase of 3.8% and a cost of living adjustment  of +2.0%.</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New housing starts are up 10.0% state-wide for 2018 to-date.</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new housing starts have increased 4.4% over the last two years.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Fayette County unemployment rate dropped from 4.1% in 2017 to 3.6% in 2018.</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74.0% of state and local governments hired new employees over the past year.  </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Governments continue to have difficulty recruiting and retaining personnel for positions in Law Enforcement, Information Technology, and Engineering.</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51.0% of governments have made changes to health benefits over the past year.  These changes include shifting of costs to employees/retirees, implementation of wellness programs and shifting employees to high deductible plans with a health savings account.</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Organizations are increasingly offering flexible work practices such as flexible schedules (i.e. 4 days, 10 hours), flexible work hours and regular telework for eligible positions.</a:t>
            </a:r>
          </a:p>
          <a:p>
            <a:pPr lvl="0">
              <a:buClr>
                <a:schemeClr val="accent3">
                  <a:lumMod val="50000"/>
                </a:schemeClr>
              </a:buClr>
              <a:buSzPct val="99000"/>
              <a:buFont typeface="Arial" panose="020B0604020202020204" pitchFamily="34" charset="0"/>
              <a:buChar char="•"/>
            </a:pPr>
            <a:r>
              <a:rPr lang="en-US" sz="1100" spc="-50" dirty="0">
                <a:latin typeface="Open Sans" panose="020B0606030504020204" pitchFamily="34" charset="0"/>
                <a:ea typeface="Open Sans" panose="020B0606030504020204" pitchFamily="34" charset="0"/>
                <a:cs typeface="Open Sans" panose="020B0606030504020204" pitchFamily="34" charset="0"/>
              </a:rPr>
              <a:t>Recruitment/retention of qualified personnel, staff development and leadership development were ranked highest in importance for state and local governments.</a:t>
            </a:r>
          </a:p>
          <a:p>
            <a:pPr marL="393192" lvl="1" indent="0">
              <a:buClr>
                <a:schemeClr val="accent3">
                  <a:lumMod val="50000"/>
                </a:schemeClr>
              </a:buClr>
              <a:buNone/>
              <a:defRPr/>
            </a:pPr>
            <a:endParaRPr lang="en-US" sz="1100" dirty="0">
              <a:solidFill>
                <a:schemeClr val="accent3">
                  <a:lumMod val="50000"/>
                </a:schemeClr>
              </a:solidFill>
            </a:endParaRPr>
          </a:p>
          <a:p>
            <a:pPr lvl="2">
              <a:buClr>
                <a:schemeClr val="accent3">
                  <a:lumMod val="50000"/>
                </a:schemeClr>
              </a:buClr>
              <a:buFont typeface="Arial" panose="020B0604020202020204" pitchFamily="34" charset="0"/>
              <a:buChar char="•"/>
              <a:defRPr/>
            </a:pPr>
            <a:r>
              <a:rPr lang="en-US" sz="1100" dirty="0">
                <a:solidFill>
                  <a:schemeClr val="accent3">
                    <a:lumMod val="50000"/>
                  </a:schemeClr>
                </a:solidFill>
              </a:rPr>
              <a:t>Source(s): U.S. Census, Bureau of Labor Statistics, Center for State and Local Government</a:t>
            </a:r>
          </a:p>
        </p:txBody>
      </p:sp>
      <p:sp>
        <p:nvSpPr>
          <p:cNvPr id="7" name="Rectangle 3" descr="Rectangle: Click to edit Master text styles&#10;Second level&#10;Third level&#10;Fourth level&#10;Fifth level">
            <a:extLst>
              <a:ext uri="{FF2B5EF4-FFF2-40B4-BE49-F238E27FC236}">
                <a16:creationId xmlns:a16="http://schemas.microsoft.com/office/drawing/2014/main" id="{07C4B550-43BC-4EB6-AB68-78612D1E2049}"/>
              </a:ext>
            </a:extLst>
          </p:cNvPr>
          <p:cNvSpPr txBox="1">
            <a:spLocks noChangeArrowheads="1"/>
          </p:cNvSpPr>
          <p:nvPr/>
        </p:nvSpPr>
        <p:spPr>
          <a:xfrm>
            <a:off x="228600" y="1676400"/>
            <a:ext cx="8686800" cy="4876800"/>
          </a:xfrm>
          <a:prstGeom prst="rect">
            <a:avLst/>
          </a:prstGeom>
        </p:spPr>
        <p:txBody>
          <a:bodyPr vert="horz">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endPar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POS Out-of-Pocket Maximum changes $3,500 to $5,000.</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HDHP Out-of-Pocket Maximum changes $5,000 to $10,000.</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Health Advocate provided to assist and escalate claims resolution.</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Non-Tobacco User Discounts $75 </a:t>
            </a:r>
            <a:r>
              <a:rPr lang="en-US" sz="8000" spc="-50" dirty="0" err="1">
                <a:latin typeface="Open Sans Semibold" panose="020B0706030804020204" pitchFamily="34" charset="0"/>
                <a:ea typeface="Open Sans Semibold" panose="020B0706030804020204" pitchFamily="34" charset="0"/>
                <a:cs typeface="Open Sans Semibold" panose="020B0706030804020204" pitchFamily="34" charset="0"/>
              </a:rPr>
              <a:t>ppp</a:t>
            </a: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 – Employee/dependents;</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Wellness Initiatives $75 </a:t>
            </a:r>
            <a:r>
              <a:rPr lang="en-US" sz="8000" spc="-50" dirty="0" err="1">
                <a:latin typeface="Open Sans Semibold" panose="020B0706030804020204" pitchFamily="34" charset="0"/>
                <a:ea typeface="Open Sans Semibold" panose="020B0706030804020204" pitchFamily="34" charset="0"/>
                <a:cs typeface="Open Sans Semibold" panose="020B0706030804020204" pitchFamily="34" charset="0"/>
              </a:rPr>
              <a:t>ppp</a:t>
            </a: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 – Preventive Care Surcharge (physical);</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Spousal Surcharge $150 </a:t>
            </a:r>
            <a:r>
              <a:rPr lang="en-US" sz="8000" spc="-50" dirty="0" err="1">
                <a:latin typeface="Open Sans Semibold" panose="020B0706030804020204" pitchFamily="34" charset="0"/>
                <a:ea typeface="Open Sans Semibold" panose="020B0706030804020204" pitchFamily="34" charset="0"/>
                <a:cs typeface="Open Sans Semibold" panose="020B0706030804020204" pitchFamily="34" charset="0"/>
              </a:rPr>
              <a:t>ppp</a:t>
            </a: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 – Spouse with access to insurance.</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Dental Insurance covers:</a:t>
            </a:r>
          </a:p>
          <a:p>
            <a:pPr marL="658368" lvl="2"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Preventative 100%; Basic 80%/20%; Major &amp; Orthodontics 50%/50% </a:t>
            </a: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Vision benefit remains at $300 per calendar year. </a:t>
            </a: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12" name="Slide Number Placeholder 11">
            <a:extLst>
              <a:ext uri="{FF2B5EF4-FFF2-40B4-BE49-F238E27FC236}">
                <a16:creationId xmlns:a16="http://schemas.microsoft.com/office/drawing/2014/main" id="{E6A04392-E94B-4C7E-8ADE-76A61F25E572}"/>
              </a:ext>
            </a:extLst>
          </p:cNvPr>
          <p:cNvSpPr>
            <a:spLocks noGrp="1"/>
          </p:cNvSpPr>
          <p:nvPr>
            <p:ph type="sldNum" sz="quarter" idx="12"/>
          </p:nvPr>
        </p:nvSpPr>
        <p:spPr/>
        <p:txBody>
          <a:bodyPr/>
          <a:lstStyle/>
          <a:p>
            <a:fld id="{1ED661A2-2098-4D07-872C-1E994603E9D3}" type="slidenum">
              <a:rPr lang="en-US" smtClean="0"/>
              <a:pPr/>
              <a:t>7</a:t>
            </a:fld>
            <a:endParaRPr lang="en-US" dirty="0"/>
          </a:p>
        </p:txBody>
      </p:sp>
    </p:spTree>
    <p:extLst>
      <p:ext uri="{BB962C8B-B14F-4D97-AF65-F5344CB8AC3E}">
        <p14:creationId xmlns:p14="http://schemas.microsoft.com/office/powerpoint/2010/main" val="180297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535" y="606314"/>
            <a:ext cx="8344930" cy="656702"/>
          </a:xfrm>
        </p:spPr>
        <p:txBody>
          <a:bodyPr>
            <a:noAutofit/>
          </a:bodyPr>
          <a:lstStyle/>
          <a:p>
            <a:pPr algn="ctr"/>
            <a:r>
              <a:rPr lang="en-US" b="1" dirty="0">
                <a:solidFill>
                  <a:schemeClr val="tx1"/>
                </a:solidFill>
              </a:rPr>
              <a:t>Benefit Highlights</a:t>
            </a:r>
            <a:endParaRPr lang="en-US"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3" descr="Rectangle: Click to edit Master text styles&#10;Second level&#10;Third level&#10;Fourth level&#10;Fifth level">
            <a:extLst>
              <a:ext uri="{FF2B5EF4-FFF2-40B4-BE49-F238E27FC236}">
                <a16:creationId xmlns:a16="http://schemas.microsoft.com/office/drawing/2014/main" id="{07C4B550-43BC-4EB6-AB68-78612D1E2049}"/>
              </a:ext>
            </a:extLst>
          </p:cNvPr>
          <p:cNvSpPr txBox="1">
            <a:spLocks noChangeArrowheads="1"/>
          </p:cNvSpPr>
          <p:nvPr/>
        </p:nvSpPr>
        <p:spPr>
          <a:xfrm>
            <a:off x="228600" y="1589191"/>
            <a:ext cx="8686800" cy="4876800"/>
          </a:xfrm>
          <a:prstGeom prst="rect">
            <a:avLst/>
          </a:prstGeom>
        </p:spPr>
        <p:txBody>
          <a:bodyPr vert="horz">
            <a:normAutofit fontScale="2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endParaRPr lang="en-US" sz="8000" spc="-50" dirty="0">
              <a:latin typeface="Open Sans" panose="020B0606030504020204" pitchFamily="34" charset="0"/>
              <a:ea typeface="Open Sans" panose="020B0606030504020204" pitchFamily="34" charset="0"/>
              <a:cs typeface="Open Sans" panose="020B0606030504020204" pitchFamily="34" charset="0"/>
            </a:endParaRPr>
          </a:p>
          <a:p>
            <a:pPr marL="201168" lvl="1" indent="0">
              <a:lnSpc>
                <a:spcPct val="110000"/>
              </a:lnSpc>
              <a:spcBef>
                <a:spcPts val="200"/>
              </a:spcBef>
              <a:spcAft>
                <a:spcPts val="400"/>
              </a:spcAft>
              <a:buClr>
                <a:schemeClr val="accent3">
                  <a:lumMod val="50000"/>
                </a:schemeClr>
              </a:buClr>
              <a:buSzPct val="150000"/>
              <a:buNone/>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New for FY2020:</a:t>
            </a:r>
            <a:b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Partner with Piedmont Hospital and Cigna to provide for an on-site Health Coach (RN) for one-on-one and face-to-face coaching at designated Fayette County locations.</a:t>
            </a:r>
          </a:p>
          <a:p>
            <a:pPr marL="201168" lvl="1" indent="0">
              <a:lnSpc>
                <a:spcPct val="110000"/>
              </a:lnSpc>
              <a:spcBef>
                <a:spcPts val="200"/>
              </a:spcBef>
              <a:spcAft>
                <a:spcPts val="400"/>
              </a:spcAft>
              <a:buClr>
                <a:schemeClr val="accent3">
                  <a:lumMod val="50000"/>
                </a:schemeClr>
              </a:buClr>
              <a:buSzPct val="150000"/>
              <a:buNone/>
              <a:defRPr/>
            </a:pPr>
            <a:endPar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Roll out of a digital lifestyle app, </a:t>
            </a:r>
            <a:r>
              <a:rPr lang="en-US" sz="8000" spc="-50" dirty="0" err="1">
                <a:latin typeface="Open Sans Semibold" panose="020B0706030804020204" pitchFamily="34" charset="0"/>
                <a:ea typeface="Open Sans Semibold" panose="020B0706030804020204" pitchFamily="34" charset="0"/>
                <a:cs typeface="Open Sans Semibold" panose="020B0706030804020204" pitchFamily="34" charset="0"/>
              </a:rPr>
              <a:t>Omada</a:t>
            </a: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 that helps employees get healthier by losing weight and incorporating healthy lifestyle activities.</a:t>
            </a:r>
            <a:b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br>
            <a:endPar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endParaRPr>
          </a:p>
          <a:p>
            <a:pPr marL="384048" lvl="1" indent="-182880">
              <a:lnSpc>
                <a:spcPct val="110000"/>
              </a:lnSpc>
              <a:spcBef>
                <a:spcPts val="200"/>
              </a:spcBef>
              <a:spcAft>
                <a:spcPts val="400"/>
              </a:spcAft>
              <a:buClr>
                <a:schemeClr val="accent3">
                  <a:lumMod val="50000"/>
                </a:schemeClr>
              </a:buClr>
              <a:buSzPct val="150000"/>
              <a:buFont typeface="Calibri" pitchFamily="34" charset="0"/>
              <a:buChar char="◦"/>
              <a:defRPr/>
            </a:pPr>
            <a:r>
              <a:rPr lang="en-US" sz="8000" spc="-50" dirty="0">
                <a:latin typeface="Open Sans Semibold" panose="020B0706030804020204" pitchFamily="34" charset="0"/>
                <a:ea typeface="Open Sans Semibold" panose="020B0706030804020204" pitchFamily="34" charset="0"/>
                <a:cs typeface="Open Sans Semibold" panose="020B0706030804020204" pitchFamily="34" charset="0"/>
              </a:rPr>
              <a:t>Pharmaceutical Cigna 90Now program requires maintenance medications to be filled with a 90-day supply.  30 day supplies will no longer be filled.</a:t>
            </a:r>
          </a:p>
          <a:p>
            <a:pPr marL="201168" lvl="1" indent="0">
              <a:lnSpc>
                <a:spcPct val="110000"/>
              </a:lnSpc>
              <a:spcBef>
                <a:spcPts val="200"/>
              </a:spcBef>
              <a:spcAft>
                <a:spcPts val="400"/>
              </a:spcAft>
              <a:buClr>
                <a:schemeClr val="accent3">
                  <a:lumMod val="50000"/>
                </a:schemeClr>
              </a:buClr>
              <a:buSzPct val="150000"/>
              <a:buNone/>
              <a:defRPr/>
            </a:pPr>
            <a:r>
              <a:rPr lang="en-US" sz="8000" spc="-50" dirty="0">
                <a:latin typeface="Open Sans" panose="020B0606030504020204" pitchFamily="34" charset="0"/>
                <a:ea typeface="Open Sans" panose="020B0606030504020204" pitchFamily="34" charset="0"/>
                <a:cs typeface="Open Sans" panose="020B0606030504020204" pitchFamily="34" charset="0"/>
              </a:rPr>
              <a:t> </a:t>
            </a: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68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1600" dirty="0">
              <a:solidFill>
                <a:schemeClr val="bg2">
                  <a:lumMod val="50000"/>
                </a:schemeClr>
              </a:solidFill>
            </a:endParaRPr>
          </a:p>
          <a:p>
            <a:pPr lvl="1" fontAlgn="auto">
              <a:spcAft>
                <a:spcPts val="0"/>
              </a:spcAft>
              <a:defRPr/>
            </a:pPr>
            <a:endParaRPr lang="en-US" sz="2000" dirty="0">
              <a:solidFill>
                <a:schemeClr val="bg2">
                  <a:lumMod val="50000"/>
                </a:schemeClr>
              </a:solidFill>
            </a:endParaRPr>
          </a:p>
          <a:p>
            <a:pPr lvl="2" indent="0" fontAlgn="auto">
              <a:spcAft>
                <a:spcPts val="0"/>
              </a:spcAft>
              <a:buFont typeface="Wingdings" pitchFamily="2" charset="2"/>
              <a:buNone/>
              <a:defRPr/>
            </a:pPr>
            <a:endParaRPr lang="en-US" dirty="0">
              <a:solidFill>
                <a:schemeClr val="bg2">
                  <a:lumMod val="50000"/>
                </a:schemeClr>
              </a:solidFill>
            </a:endParaRPr>
          </a:p>
        </p:txBody>
      </p:sp>
      <p:sp>
        <p:nvSpPr>
          <p:cNvPr id="11" name="Slide Number Placeholder 10">
            <a:extLst>
              <a:ext uri="{FF2B5EF4-FFF2-40B4-BE49-F238E27FC236}">
                <a16:creationId xmlns:a16="http://schemas.microsoft.com/office/drawing/2014/main" id="{8F0D73BD-CEEF-4ED1-8B41-981D09F2032D}"/>
              </a:ext>
            </a:extLst>
          </p:cNvPr>
          <p:cNvSpPr>
            <a:spLocks noGrp="1"/>
          </p:cNvSpPr>
          <p:nvPr>
            <p:ph type="sldNum" sz="quarter" idx="12"/>
          </p:nvPr>
        </p:nvSpPr>
        <p:spPr/>
        <p:txBody>
          <a:bodyPr/>
          <a:lstStyle/>
          <a:p>
            <a:fld id="{1ED661A2-2098-4D07-872C-1E994603E9D3}" type="slidenum">
              <a:rPr lang="en-US" smtClean="0"/>
              <a:pPr/>
              <a:t>8</a:t>
            </a:fld>
            <a:endParaRPr lang="en-US" dirty="0"/>
          </a:p>
        </p:txBody>
      </p:sp>
    </p:spTree>
    <p:extLst>
      <p:ext uri="{BB962C8B-B14F-4D97-AF65-F5344CB8AC3E}">
        <p14:creationId xmlns:p14="http://schemas.microsoft.com/office/powerpoint/2010/main" val="172893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81498"/>
            <a:ext cx="8344930" cy="1326026"/>
          </a:xfrm>
        </p:spPr>
        <p:txBody>
          <a:bodyPr>
            <a:normAutofit/>
          </a:bodyPr>
          <a:lstStyle/>
          <a:p>
            <a:pPr algn="ctr"/>
            <a:r>
              <a:rPr lang="en-US" sz="4000" b="1" dirty="0">
                <a:solidFill>
                  <a:schemeClr val="tx1"/>
                </a:solidFill>
              </a:rPr>
              <a:t>General Fund Balance</a:t>
            </a:r>
            <a:br>
              <a:rPr lang="en-US" sz="4000" b="1" dirty="0">
                <a:solidFill>
                  <a:schemeClr val="tx1"/>
                </a:solidFill>
              </a:rPr>
            </a:br>
            <a:r>
              <a:rPr lang="en-US" sz="4000" b="1" dirty="0">
                <a:solidFill>
                  <a:schemeClr val="tx1"/>
                </a:solidFill>
              </a:rPr>
              <a:t>Financial Projection – FY2019</a:t>
            </a:r>
            <a:endParaRPr lang="en-US" sz="40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Slide Number Placeholder 11">
            <a:extLst>
              <a:ext uri="{FF2B5EF4-FFF2-40B4-BE49-F238E27FC236}">
                <a16:creationId xmlns:a16="http://schemas.microsoft.com/office/drawing/2014/main" id="{6364EA08-7F47-4BA3-B303-E64AA6B482A5}"/>
              </a:ext>
            </a:extLst>
          </p:cNvPr>
          <p:cNvSpPr>
            <a:spLocks noGrp="1"/>
          </p:cNvSpPr>
          <p:nvPr>
            <p:ph type="sldNum" sz="quarter" idx="12"/>
          </p:nvPr>
        </p:nvSpPr>
        <p:spPr/>
        <p:txBody>
          <a:bodyPr/>
          <a:lstStyle/>
          <a:p>
            <a:fld id="{1ED661A2-2098-4D07-872C-1E994603E9D3}" type="slidenum">
              <a:rPr lang="en-US" smtClean="0"/>
              <a:pPr/>
              <a:t>9</a:t>
            </a:fld>
            <a:endParaRPr lang="en-US" dirty="0"/>
          </a:p>
        </p:txBody>
      </p:sp>
      <p:graphicFrame>
        <p:nvGraphicFramePr>
          <p:cNvPr id="3" name="Table 2">
            <a:extLst>
              <a:ext uri="{FF2B5EF4-FFF2-40B4-BE49-F238E27FC236}">
                <a16:creationId xmlns:a16="http://schemas.microsoft.com/office/drawing/2014/main" id="{19C3E236-56E4-40CD-B4C7-EF3499047DFF}"/>
              </a:ext>
            </a:extLst>
          </p:cNvPr>
          <p:cNvGraphicFramePr>
            <a:graphicFrameLocks noGrp="1"/>
          </p:cNvGraphicFramePr>
          <p:nvPr>
            <p:extLst>
              <p:ext uri="{D42A27DB-BD31-4B8C-83A1-F6EECF244321}">
                <p14:modId xmlns:p14="http://schemas.microsoft.com/office/powerpoint/2010/main" val="505017741"/>
              </p:ext>
            </p:extLst>
          </p:nvPr>
        </p:nvGraphicFramePr>
        <p:xfrm>
          <a:off x="953531" y="1905000"/>
          <a:ext cx="7619999" cy="4343398"/>
        </p:xfrm>
        <a:graphic>
          <a:graphicData uri="http://schemas.openxmlformats.org/drawingml/2006/table">
            <a:tbl>
              <a:tblPr/>
              <a:tblGrid>
                <a:gridCol w="405627">
                  <a:extLst>
                    <a:ext uri="{9D8B030D-6E8A-4147-A177-3AD203B41FA5}">
                      <a16:colId xmlns:a16="http://schemas.microsoft.com/office/drawing/2014/main" val="3380237003"/>
                    </a:ext>
                  </a:extLst>
                </a:gridCol>
                <a:gridCol w="405627">
                  <a:extLst>
                    <a:ext uri="{9D8B030D-6E8A-4147-A177-3AD203B41FA5}">
                      <a16:colId xmlns:a16="http://schemas.microsoft.com/office/drawing/2014/main" val="743583961"/>
                    </a:ext>
                  </a:extLst>
                </a:gridCol>
                <a:gridCol w="2105400">
                  <a:extLst>
                    <a:ext uri="{9D8B030D-6E8A-4147-A177-3AD203B41FA5}">
                      <a16:colId xmlns:a16="http://schemas.microsoft.com/office/drawing/2014/main" val="399799164"/>
                    </a:ext>
                  </a:extLst>
                </a:gridCol>
                <a:gridCol w="173840">
                  <a:extLst>
                    <a:ext uri="{9D8B030D-6E8A-4147-A177-3AD203B41FA5}">
                      <a16:colId xmlns:a16="http://schemas.microsoft.com/office/drawing/2014/main" val="2050883729"/>
                    </a:ext>
                  </a:extLst>
                </a:gridCol>
                <a:gridCol w="1487301">
                  <a:extLst>
                    <a:ext uri="{9D8B030D-6E8A-4147-A177-3AD203B41FA5}">
                      <a16:colId xmlns:a16="http://schemas.microsoft.com/office/drawing/2014/main" val="2179112172"/>
                    </a:ext>
                  </a:extLst>
                </a:gridCol>
                <a:gridCol w="101406">
                  <a:extLst>
                    <a:ext uri="{9D8B030D-6E8A-4147-A177-3AD203B41FA5}">
                      <a16:colId xmlns:a16="http://schemas.microsoft.com/office/drawing/2014/main" val="3361499187"/>
                    </a:ext>
                  </a:extLst>
                </a:gridCol>
                <a:gridCol w="1492130">
                  <a:extLst>
                    <a:ext uri="{9D8B030D-6E8A-4147-A177-3AD203B41FA5}">
                      <a16:colId xmlns:a16="http://schemas.microsoft.com/office/drawing/2014/main" val="675023342"/>
                    </a:ext>
                  </a:extLst>
                </a:gridCol>
                <a:gridCol w="521520">
                  <a:extLst>
                    <a:ext uri="{9D8B030D-6E8A-4147-A177-3AD203B41FA5}">
                      <a16:colId xmlns:a16="http://schemas.microsoft.com/office/drawing/2014/main" val="2999531766"/>
                    </a:ext>
                  </a:extLst>
                </a:gridCol>
                <a:gridCol w="927148">
                  <a:extLst>
                    <a:ext uri="{9D8B030D-6E8A-4147-A177-3AD203B41FA5}">
                      <a16:colId xmlns:a16="http://schemas.microsoft.com/office/drawing/2014/main" val="3378676747"/>
                    </a:ext>
                  </a:extLst>
                </a:gridCol>
              </a:tblGrid>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03122397"/>
                  </a:ext>
                </a:extLst>
              </a:tr>
              <a:tr h="255494">
                <a:tc>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1" i="0" u="none" strike="noStrike" dirty="0">
                          <a:solidFill>
                            <a:srgbClr val="000000"/>
                          </a:solidFill>
                          <a:effectLst/>
                          <a:latin typeface="Calibri" panose="020F0502020204030204" pitchFamily="34" charset="0"/>
                        </a:rPr>
                        <a:t>Fund Balance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panose="020F0502020204030204" pitchFamily="34" charset="0"/>
                        </a:rPr>
                        <a:t>FY2018</a:t>
                      </a:r>
                    </a:p>
                  </a:txBody>
                  <a:tcPr marL="9525" marR="9525" marT="9525" marB="0" anchor="b">
                    <a:lnL>
                      <a:noFill/>
                    </a:lnL>
                    <a:lnR>
                      <a:noFill/>
                    </a:lnR>
                    <a:lnT>
                      <a:noFill/>
                    </a:lnT>
                    <a:lnB>
                      <a:noFill/>
                    </a:lnB>
                  </a:tcPr>
                </a:tc>
                <a:tc>
                  <a:txBody>
                    <a:bodyPr/>
                    <a:lstStyle/>
                    <a:p>
                      <a:pPr algn="ctr" fontAlgn="b"/>
                      <a:endParaRPr lang="en-US" sz="16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600" b="1" i="0" u="none" strike="noStrike">
                          <a:solidFill>
                            <a:srgbClr val="000000"/>
                          </a:solidFill>
                          <a:effectLst/>
                          <a:latin typeface="Calibri" panose="020F0502020204030204" pitchFamily="34" charset="0"/>
                        </a:rPr>
                        <a:t>EST FY2019</a:t>
                      </a:r>
                    </a:p>
                  </a:txBody>
                  <a:tcPr marL="9525" marR="9525" marT="9525" marB="0" anchor="b">
                    <a:lnL>
                      <a:noFill/>
                    </a:lnL>
                    <a:lnR>
                      <a:noFill/>
                    </a:lnR>
                    <a:lnT>
                      <a:noFill/>
                    </a:lnT>
                    <a:lnB>
                      <a:noFill/>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86021411"/>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0" i="0" u="none" strike="noStrike" dirty="0">
                          <a:solidFill>
                            <a:srgbClr val="000000"/>
                          </a:solidFill>
                          <a:effectLst/>
                          <a:latin typeface="Calibri" panose="020F0502020204030204" pitchFamily="34" charset="0"/>
                        </a:rPr>
                        <a:t>Non-Spendable: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49973393"/>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effectLst/>
                          <a:latin typeface="Calibri" panose="020F0502020204030204" pitchFamily="34" charset="0"/>
                        </a:rPr>
                        <a:t>Inventories</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$137,535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$150,000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25226243"/>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Stormwater Advance</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$3,663,956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$3,413,956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210297"/>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0" i="0" u="none" strike="noStrike">
                          <a:solidFill>
                            <a:srgbClr val="000000"/>
                          </a:solidFill>
                          <a:effectLst/>
                          <a:latin typeface="Calibri" panose="020F0502020204030204" pitchFamily="34" charset="0"/>
                        </a:rPr>
                        <a:t>Committed To:</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85045681"/>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Stabilization Fund</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$12,849,272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$13,542,712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23891138"/>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600" b="0" i="0" u="none" strike="noStrike">
                          <a:solidFill>
                            <a:srgbClr val="000000"/>
                          </a:solidFill>
                          <a:effectLst/>
                          <a:latin typeface="Calibri" panose="020F0502020204030204" pitchFamily="34" charset="0"/>
                        </a:rPr>
                        <a:t>Restricted (Capital and DA):</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r" fontAlgn="b"/>
                      <a:r>
                        <a:rPr lang="en-US" sz="1600" b="0" i="0" u="none" strike="noStrike">
                          <a:solidFill>
                            <a:srgbClr val="000000"/>
                          </a:solidFill>
                          <a:effectLst/>
                          <a:latin typeface="Calibri" panose="020F0502020204030204" pitchFamily="34" charset="0"/>
                        </a:rPr>
                        <a:t>$332,647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$264,258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68003551"/>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0" i="0" u="none" strike="noStrike">
                          <a:solidFill>
                            <a:srgbClr val="000000"/>
                          </a:solidFill>
                          <a:effectLst/>
                          <a:latin typeface="Calibri" panose="020F0502020204030204" pitchFamily="34" charset="0"/>
                        </a:rPr>
                        <a:t>Assigned To:</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679010"/>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Encumbrances</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$62,921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$75,000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50812357"/>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Emergencies</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$2,000,000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$2,000,000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93830223"/>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effectLst/>
                          <a:latin typeface="Calibri" panose="020F0502020204030204" pitchFamily="34" charset="0"/>
                        </a:rPr>
                        <a:t>CIP</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$6,358,858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effectLst/>
                          <a:latin typeface="Calibri" panose="020F0502020204030204" pitchFamily="34" charset="0"/>
                        </a:rPr>
                        <a:t>$6,060,754 </a:t>
                      </a: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34274601"/>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0" i="0" u="none" strike="noStrike">
                          <a:solidFill>
                            <a:srgbClr val="000000"/>
                          </a:solidFill>
                          <a:effectLst/>
                          <a:latin typeface="Calibri" panose="020F0502020204030204" pitchFamily="34" charset="0"/>
                        </a:rPr>
                        <a:t>Unassigned:</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$4,014,314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0" i="0" u="none" strike="noStrike">
                          <a:solidFill>
                            <a:srgbClr val="000000"/>
                          </a:solidFill>
                          <a:effectLst/>
                          <a:latin typeface="Calibri" panose="020F0502020204030204" pitchFamily="34" charset="0"/>
                        </a:rPr>
                        <a:t>$3,095,938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14921188"/>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86723036"/>
                  </a:ext>
                </a:extLst>
              </a:tr>
              <a:tr h="255494">
                <a:tc>
                  <a:txBody>
                    <a:bodyPr/>
                    <a:lstStyle/>
                    <a:p>
                      <a:pPr algn="l" fontAlgn="b"/>
                      <a:endParaRPr lang="en-US" sz="11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600" b="1" i="1" u="none" strike="noStrike">
                          <a:solidFill>
                            <a:srgbClr val="000000"/>
                          </a:solidFill>
                          <a:effectLst/>
                          <a:latin typeface="Calibri" panose="020F0502020204030204" pitchFamily="34" charset="0"/>
                        </a:rPr>
                        <a:t>Total Fund Balance:</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1" i="1" u="none" strike="noStrike">
                          <a:solidFill>
                            <a:srgbClr val="000000"/>
                          </a:solidFill>
                          <a:effectLst/>
                          <a:latin typeface="Calibri" panose="020F0502020204030204" pitchFamily="34" charset="0"/>
                        </a:rPr>
                        <a:t>$29,419,503 </a:t>
                      </a: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600" b="1" i="1" u="none" strike="noStrike">
                          <a:solidFill>
                            <a:srgbClr val="000000"/>
                          </a:solidFill>
                          <a:effectLst/>
                          <a:latin typeface="Calibri" panose="020F0502020204030204" pitchFamily="34" charset="0"/>
                        </a:rPr>
                        <a:t>$28,602,618 </a:t>
                      </a:r>
                    </a:p>
                  </a:txBody>
                  <a:tcPr marL="9525" marR="9525" marT="9525" marB="0" anchor="b">
                    <a:lnL>
                      <a:noFill/>
                    </a:lnL>
                    <a:lnR>
                      <a:noFill/>
                    </a:lnR>
                    <a:lnT>
                      <a:noFill/>
                    </a:lnT>
                    <a:lnB>
                      <a:noFill/>
                    </a:lnB>
                  </a:tcPr>
                </a:tc>
                <a:tc>
                  <a:txBody>
                    <a:bodyPr/>
                    <a:lstStyle/>
                    <a:p>
                      <a:pPr algn="l" fontAlgn="b"/>
                      <a:endParaRPr lang="en-US" sz="1600" b="1"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95025705"/>
                  </a:ext>
                </a:extLst>
              </a:tr>
              <a:tr h="255494">
                <a:tc>
                  <a:txBody>
                    <a:bodyPr/>
                    <a:lstStyle/>
                    <a:p>
                      <a:pPr algn="l" fontAlgn="b"/>
                      <a:endParaRPr lang="en-US" sz="11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1"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4791002"/>
                  </a:ext>
                </a:extLst>
              </a:tr>
              <a:tr h="255494">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3">
                  <a:txBody>
                    <a:bodyPr/>
                    <a:lstStyle/>
                    <a:p>
                      <a:pPr algn="l" fontAlgn="b"/>
                      <a:r>
                        <a:rPr lang="en-US" sz="1600" b="0" i="0" u="none" strike="noStrike" dirty="0">
                          <a:solidFill>
                            <a:srgbClr val="000000"/>
                          </a:solidFill>
                          <a:effectLst/>
                          <a:latin typeface="Calibri" panose="020F0502020204030204" pitchFamily="34" charset="0"/>
                        </a:rPr>
                        <a:t>Based upon April forecasted</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2279521"/>
                  </a:ext>
                </a:extLst>
              </a:tr>
            </a:tbl>
          </a:graphicData>
        </a:graphic>
      </p:graphicFrame>
    </p:spTree>
    <p:extLst>
      <p:ext uri="{BB962C8B-B14F-4D97-AF65-F5344CB8AC3E}">
        <p14:creationId xmlns:p14="http://schemas.microsoft.com/office/powerpoint/2010/main" val="3069598164"/>
      </p:ext>
    </p:extLst>
  </p:cSld>
  <p:clrMapOvr>
    <a:masterClrMapping/>
  </p:clrMapOvr>
</p:sld>
</file>

<file path=ppt/theme/theme1.xml><?xml version="1.0" encoding="utf-8"?>
<a:theme xmlns:a="http://schemas.openxmlformats.org/drawingml/2006/main" name="Retrospect">
  <a:themeElements>
    <a:clrScheme name="Fayette Co Template">
      <a:dk1>
        <a:srgbClr val="083350"/>
      </a:dk1>
      <a:lt1>
        <a:srgbClr val="72CAC4"/>
      </a:lt1>
      <a:dk2>
        <a:srgbClr val="4E7C9A"/>
      </a:dk2>
      <a:lt2>
        <a:srgbClr val="E3F3F1"/>
      </a:lt2>
      <a:accent1>
        <a:srgbClr val="FAA21F"/>
      </a:accent1>
      <a:accent2>
        <a:srgbClr val="9A5050"/>
      </a:accent2>
      <a:accent3>
        <a:srgbClr val="29927D"/>
      </a:accent3>
      <a:accent4>
        <a:srgbClr val="44C1A3"/>
      </a:accent4>
      <a:accent5>
        <a:srgbClr val="7C8A91"/>
      </a:accent5>
      <a:accent6>
        <a:srgbClr val="FFFFFF"/>
      </a:accent6>
      <a:hlink>
        <a:srgbClr val="083350"/>
      </a:hlink>
      <a:folHlink>
        <a:srgbClr val="72CAC4"/>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116361</TotalTime>
  <Words>4392</Words>
  <Application>Microsoft Office PowerPoint</Application>
  <PresentationFormat>On-screen Show (4:3)</PresentationFormat>
  <Paragraphs>1371</Paragraphs>
  <Slides>58</Slides>
  <Notes>58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1" baseType="lpstr">
      <vt:lpstr>Arial</vt:lpstr>
      <vt:lpstr>Calibri</vt:lpstr>
      <vt:lpstr>Calibri Light</vt:lpstr>
      <vt:lpstr>Georgia</vt:lpstr>
      <vt:lpstr>Libre Baskerville</vt:lpstr>
      <vt:lpstr>Open Sans</vt:lpstr>
      <vt:lpstr>Open Sans Extrabold</vt:lpstr>
      <vt:lpstr>Open Sans Semibold</vt:lpstr>
      <vt:lpstr>Tahoma</vt:lpstr>
      <vt:lpstr>Wingdings</vt:lpstr>
      <vt:lpstr>Wingdings 2</vt:lpstr>
      <vt:lpstr>Retrospect</vt:lpstr>
      <vt:lpstr>Worksheet</vt:lpstr>
      <vt:lpstr>FAYETTE COUNTY, GEORGIA  FY2020 Budget Highlights</vt:lpstr>
      <vt:lpstr>Economic Outlook</vt:lpstr>
      <vt:lpstr>Budget Principles</vt:lpstr>
      <vt:lpstr>Planning Guidelines</vt:lpstr>
      <vt:lpstr>Planning Guidelines</vt:lpstr>
      <vt:lpstr>Benefit Highlights</vt:lpstr>
      <vt:lpstr>Benefit Highlights</vt:lpstr>
      <vt:lpstr>Benefit Highlights</vt:lpstr>
      <vt:lpstr>General Fund Balance Financial Projection – FY2019</vt:lpstr>
      <vt:lpstr>FY2020 Budget Summary</vt:lpstr>
      <vt:lpstr>General Fund Revenues</vt:lpstr>
      <vt:lpstr>General Fund Expenditures By Function</vt:lpstr>
      <vt:lpstr>General Fund Expenditures By Type</vt:lpstr>
      <vt:lpstr>911 Fund Revenues</vt:lpstr>
      <vt:lpstr>911 Fund Expenditures</vt:lpstr>
      <vt:lpstr>Fire Fund Revenues</vt:lpstr>
      <vt:lpstr>Fire Fund Expenditures</vt:lpstr>
      <vt:lpstr>EMS Fund Revenues</vt:lpstr>
      <vt:lpstr>EMS Fund Expenditures</vt:lpstr>
      <vt:lpstr>Water System Fund Revenues</vt:lpstr>
      <vt:lpstr>Water System Expenses By Function</vt:lpstr>
      <vt:lpstr>Water System Expenses By Type</vt:lpstr>
      <vt:lpstr>Fayette County, Georgia  FY2020 Proposed Personnel Changes </vt:lpstr>
      <vt:lpstr>Personnel Changes – Full Time </vt:lpstr>
      <vt:lpstr>Personnel Changes – Part Time </vt:lpstr>
      <vt:lpstr>Personnel Changes - Reclassifications</vt:lpstr>
      <vt:lpstr>Personnel Changes - Reclassifications</vt:lpstr>
      <vt:lpstr>Fayette County, Georgia  Commission Discussions - Not Included Budget  </vt:lpstr>
      <vt:lpstr>Commission Discussions – Not Included in Budget</vt:lpstr>
      <vt:lpstr>Commission Discussions – Not Included in Budget</vt:lpstr>
      <vt:lpstr>Fayette County, Georgia  Proposed Public Safety, Forced Merit and Retirement </vt:lpstr>
      <vt:lpstr>Proposed Public Safety Salary Increase 9.09% Distribution</vt:lpstr>
      <vt:lpstr>Proposed Forced Merit Performance Pay Distribution</vt:lpstr>
      <vt:lpstr>Forced Ranking System Bell Curve 15-35-35-15</vt:lpstr>
      <vt:lpstr>Proposed Performance Pay Distribution</vt:lpstr>
      <vt:lpstr>Proposed Performance Pay Distribution Guidelines and Process</vt:lpstr>
      <vt:lpstr>Proposed Public Safety Salary Increase 9.09% Distribution</vt:lpstr>
      <vt:lpstr>Fayette County, Georgia  FY2020 Maintenance &amp; Operations </vt:lpstr>
      <vt:lpstr>PowerPoint Presentation</vt:lpstr>
      <vt:lpstr>Maintenance &amp; Operations Significant Operational Budget Considerations</vt:lpstr>
      <vt:lpstr>PowerPoint Presentation</vt:lpstr>
      <vt:lpstr>Fayette County, Georgia  Capital Improvement Plan Capital Expenditures Vehicles / Equipment </vt:lpstr>
      <vt:lpstr>Capital Improvement Program As Proposed</vt:lpstr>
      <vt:lpstr>Capital Improvement Program As Proposed</vt:lpstr>
      <vt:lpstr>Capital Improvement Program As Proposed</vt:lpstr>
      <vt:lpstr>Capital Improvement Program As Proposed</vt:lpstr>
      <vt:lpstr>Capital Improvement Program As Proposed</vt:lpstr>
      <vt:lpstr>Capital Improvement Program As Proposed</vt:lpstr>
      <vt:lpstr>FY2020 Budget - Vehicles</vt:lpstr>
      <vt:lpstr>FY2020 Budget - Vehicles</vt:lpstr>
      <vt:lpstr>FY2020 Budget - Vehicles</vt:lpstr>
      <vt:lpstr>FY2020 Budget – Heavy Equipment</vt:lpstr>
      <vt:lpstr>General Fund Fund Balance Trends – Last 6 FY</vt:lpstr>
      <vt:lpstr>General Fund Original Adopted Budget</vt:lpstr>
      <vt:lpstr>Population and Staffing</vt:lpstr>
      <vt:lpstr>Millage Rates for Local Counties</vt:lpstr>
      <vt:lpstr>FY2020 Budget Highlights</vt:lpstr>
      <vt:lpstr>Future Public Hearings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FAYETTE COUNTY GA</dc:title>
  <dc:creator>Mary Holland</dc:creator>
  <cp:lastModifiedBy>Tameca P. White</cp:lastModifiedBy>
  <cp:revision>2238</cp:revision>
  <cp:lastPrinted>2019-05-29T17:57:57Z</cp:lastPrinted>
  <dcterms:created xsi:type="dcterms:W3CDTF">2012-09-10T12:39:30Z</dcterms:created>
  <dcterms:modified xsi:type="dcterms:W3CDTF">2019-05-30T13:34:31Z</dcterms:modified>
</cp:coreProperties>
</file>